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7"/>
  </p:notesMasterIdLst>
  <p:sldIdLst>
    <p:sldId id="256" r:id="rId3"/>
    <p:sldId id="260" r:id="rId4"/>
    <p:sldId id="261" r:id="rId5"/>
    <p:sldId id="262" r:id="rId6"/>
    <p:sldId id="323" r:id="rId7"/>
    <p:sldId id="324" r:id="rId8"/>
    <p:sldId id="325" r:id="rId9"/>
    <p:sldId id="327" r:id="rId10"/>
    <p:sldId id="328" r:id="rId11"/>
    <p:sldId id="329" r:id="rId12"/>
    <p:sldId id="337" r:id="rId13"/>
    <p:sldId id="263" r:id="rId14"/>
    <p:sldId id="330" r:id="rId15"/>
    <p:sldId id="331" r:id="rId16"/>
    <p:sldId id="333" r:id="rId17"/>
    <p:sldId id="332" r:id="rId18"/>
    <p:sldId id="264" r:id="rId19"/>
    <p:sldId id="289" r:id="rId20"/>
    <p:sldId id="335" r:id="rId21"/>
    <p:sldId id="266" r:id="rId22"/>
    <p:sldId id="296" r:id="rId23"/>
    <p:sldId id="292" r:id="rId24"/>
    <p:sldId id="315" r:id="rId25"/>
    <p:sldId id="294" r:id="rId26"/>
    <p:sldId id="295" r:id="rId27"/>
    <p:sldId id="297" r:id="rId28"/>
    <p:sldId id="298" r:id="rId29"/>
    <p:sldId id="336" r:id="rId30"/>
    <p:sldId id="316" r:id="rId31"/>
    <p:sldId id="265" r:id="rId32"/>
    <p:sldId id="267" r:id="rId33"/>
    <p:sldId id="269" r:id="rId34"/>
    <p:sldId id="285" r:id="rId35"/>
    <p:sldId id="338" r:id="rId36"/>
    <p:sldId id="268" r:id="rId37"/>
    <p:sldId id="302" r:id="rId38"/>
    <p:sldId id="288" r:id="rId39"/>
    <p:sldId id="303" r:id="rId40"/>
    <p:sldId id="271" r:id="rId41"/>
    <p:sldId id="334" r:id="rId42"/>
    <p:sldId id="304" r:id="rId43"/>
    <p:sldId id="319" r:id="rId44"/>
    <p:sldId id="317" r:id="rId45"/>
    <p:sldId id="273" r:id="rId46"/>
    <p:sldId id="306" r:id="rId47"/>
    <p:sldId id="308" r:id="rId48"/>
    <p:sldId id="310" r:id="rId49"/>
    <p:sldId id="309" r:id="rId50"/>
    <p:sldId id="305" r:id="rId51"/>
    <p:sldId id="311" r:id="rId52"/>
    <p:sldId id="307" r:id="rId53"/>
    <p:sldId id="312" r:id="rId54"/>
    <p:sldId id="313" r:id="rId55"/>
    <p:sldId id="314" r:id="rId56"/>
    <p:sldId id="320" r:id="rId57"/>
    <p:sldId id="321" r:id="rId58"/>
    <p:sldId id="322" r:id="rId59"/>
    <p:sldId id="339" r:id="rId60"/>
    <p:sldId id="287" r:id="rId61"/>
    <p:sldId id="258" r:id="rId62"/>
    <p:sldId id="286" r:id="rId63"/>
    <p:sldId id="270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1" r:id="rId72"/>
    <p:sldId id="282" r:id="rId73"/>
    <p:sldId id="283" r:id="rId74"/>
    <p:sldId id="284" r:id="rId75"/>
    <p:sldId id="340" r:id="rId76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87"/>
    <a:srgbClr val="1F60A9"/>
    <a:srgbClr val="0B1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242" autoAdjust="0"/>
  </p:normalViewPr>
  <p:slideViewPr>
    <p:cSldViewPr>
      <p:cViewPr varScale="1">
        <p:scale>
          <a:sx n="112" d="100"/>
          <a:sy n="112" d="100"/>
        </p:scale>
        <p:origin x="156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ink/ink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9CE17DC9-E858-48B5-AC11-9BE8A6E06B10}" emma:medium="tactile" emma:mode="ink">
          <msink:context xmlns:msink="http://schemas.microsoft.com/ink/2010/main" type="writingRegion" rotatedBoundingBox="2160,6195 8807,6195 8807,13364 2160,13364"/>
        </emma:interpretation>
      </emma:emma>
    </inkml:annotationXML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35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5-08-10T15:54:32.6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BBCBE3-B0BD-4344-86E1-2BC376896316}" emma:medium="tactile" emma:mode="ink">
          <msink:context xmlns:msink="http://schemas.microsoft.com/ink/2010/main" type="writingRegion" rotatedBoundingBox="19248,6191 23190,6191 23190,13639 19248,13639"/>
        </emma:interpretation>
      </emma:emma>
    </inkml:annotationXML>
    <inkml:traceGroup>
      <inkml:annotationXML>
        <emma:emma xmlns:emma="http://www.w3.org/2003/04/emma" version="1.0">
          <emma:interpretation id="{67BD720A-454F-42E3-AB35-E56A54B3C914}" emma:medium="tactile" emma:mode="ink">
            <msink:context xmlns:msink="http://schemas.microsoft.com/ink/2010/main" type="paragraph" rotatedBoundingBox="19248,6191 23190,6191 23190,13639 19248,13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2E8156-F969-410D-83D5-7474CD56A0F1}" emma:medium="tactile" emma:mode="ink">
              <msink:context xmlns:msink="http://schemas.microsoft.com/ink/2010/main" type="line" rotatedBoundingBox="19248,6191 23190,6191 23190,13639 19248,13639"/>
            </emma:interpretation>
          </emma:emma>
        </inkml:annotationXML>
        <inkml:traceGroup>
          <inkml:annotationXML>
            <emma:emma xmlns:emma="http://www.w3.org/2003/04/emma" version="1.0">
              <emma:interpretation id="{D3860190-7E79-4E8D-BD0B-B858560B9A42}" emma:medium="tactile" emma:mode="ink">
                <msink:context xmlns:msink="http://schemas.microsoft.com/ink/2010/main" type="inkWord" rotatedBoundingBox="19248,6191 23190,6191 23190,13639 19248,13639"/>
              </emma:interpretation>
              <emma:one-of disjunction-type="recognition" id="oneOf0">
                <emma:interpretation id="interp0" emma:lang="en-US" emma:confidence="1">
                  <emma:literal>{</emma:literal>
                </emma:interpretation>
                <emma:interpretation id="interp1" emma:lang="en-US" emma:confidence="0">
                  <emma:literal>(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&lt;</emma:literal>
                </emma:interpretation>
              </emma:one-of>
            </emma:emma>
          </inkml:annotationXML>
          <inkml:trace contextRef="#ctx0" brushRef="#br0">3948 0 0,'-13'0'110,"-1"0"-110,1 0 31,0 0 16,0 13-31,-1-13 15,1 0-16,0 0 17,0 13-17,0-13 1,-1 0 15,14 13-31,-13-13 16,0 0 31,13 13-32,-13-13 1,-1 14-16,1-14 31,13 13-15,-13-13-16,0 0 47,-1 0-32,14 13 1,-13-13 15,0 0-15,0 13 15,0-13-15,13 14-1,-14-14-15,1 0 16,0 13 0,0-13-16,-1 0 46,1 0-14,0 13-1,0-13-31,-1 0 31,1 0-15,13 13-16,-13-13 15,0 0 1,13 13-16,-13-13 0,-1 0 31,1 0-31,0 14 32,0-14-17,-1 0 1,1 0 15,13 13-31,-13-13 16,0 0-16,0 0 31,-1 0 0,1 13-15,0-13-16,0 13 15,-1-13 17,1 0-17,0 0 1,0 0 0,13 14-16,-14-14 15,1 0 16,0 0-15,0 0 0,13 13-16,-13-13 31,-1 0 0,1 0-31,13 13 16,-13-13-1,13 13-15,-13-13 16,-1 0 0,1 0-1,0 0 1,13 14-16,-13-14 31,-1 0-15,1 13-1,0-13 1,0 0 15,13 13-15,-13-13 0,-1 13-1,1-13 1,0 0-1,13 13-15,-13-13 47,-1 0-15,1 0-32,13 14 0,-13-14 31,13 13 0,-13-13-31,13 13 16,-14-13-16,1 0 31,13 13-15,-13-13-1,0 14 48,0-14-32,-1 13-15,1-13 15,13 13-31,-13-13 31,13 13-31,-13-13 0,-1 0 16,14 14-1,-13-14-15,-13 13 32,26 0-17,-13-13-15,-1 13 16,1-13-1,0 13 1,0-13 0,13 14-1,-14-14-15,14 13 0,-13-13 16,0 13 0,0-13-1,-1 0 1,1 13-16,0 1 15,0-1 1,0 0 0,-1-13-16,1 0 15,13 13 1,-13-13-16,0 14 16,-1-1-1,1-13 1,0 13 15,0 0-15,-1-13 15,1 0-15,13 13-1,-13 1 1,0-14 15,0 0-15,13 13-16,-14-13 31,1 13-15,0-13 15,0 13-16,-1-13 1,14 14 0,-13-14-1,13 13-15,-13-13 32,0 0-32,-1 13 31,1-13-16,13 13 1,-13-13-16,13 13 16,-13-13-16,0 0 15,13 14 1,-14-14 0,1 0-1,13 13 1,-13-13-1,0 0-15,13 13 32,-14-13-32,14 13 15,-13-13-15,13 14 32,-13-14-32,0 0 31,0 13 47,-1-13-62,1 13-1,0-13-15,13 13 0,-13-13 16,-1 0-1,1 14-15,0-14 16,0 13 0,-1-13-16,1 0 15,13 13-15,-13-13 16,13 13 0,-13-13-16,0 0 0,-1 13 15,-12 1 1,13-14-1,-1 13 1,14 0-16,-13-13 16,0 0-16,0 13 31,-1-13 16,14 14-47,-13-14 15,0 0 1,0 13-16,13 0 16,-13-13-16,-1 13 15,1-13-15,0 14 32,0-14-17,-1 13 1,1-13-1,13 13-15,-13-13 16,13 13 0,-13-13-16,-1 0 31,1 13-31,0-13 31,0 14-15,0-1-16,-1-13 15,1 13 1,0-13-16,0 13 16,-1 1-1,1-14-15,0 0 16,13 13 0,-13-13-16,13 13 0,-27-13 15,27 13 1,-13-13-1,13 14-15,-13-14 16,0 13 0,-1-13-1,1 0 1,13 13 15,-13-13-31,0 13 31,-1 0-31,1-13 32,13 14-32,-13-14 15,0 0 17,13 13-32,-13-13 0,-1 13 31,1 0-31,0 1 31,0-14-31,-1 13 16,1-13-1,13 13-15,-13 0 16,0-13 0,13 13-1,-14-13-15,1 0 0,13 14 16,-13-14-1,0 13-15,0 0 0,-1 0 32,1-13-32,13 14 0,-13-14 15,13 13-15,-13-13 16,13 13 0,-14-13-1,1 13 1,0 1-1,13-1 1,-13-13 0,13 13-16,-14 0 15,1-13 1,13 13-16,-13-13 0,13 14 16,-13-1-1,0 0-15,-1 0 16,14 1-1,-13-14-15,13 13 16,-13-13 0,13 13-1,-13-13-15,-1 13 16,14 1 0,-13-1-1,13 0 1,-13-13-16,13 13 31,-13 0-15,0-13-16,13 14 15,-14-14 1,14 13-16,-13-13 31,13 13-31,0 0 31,-13-13-31,0 0 47,13 14-47,-14-14 47,14 13-31,-13-13 31,13 13-32,0 0 17,-13-13-17,0 0 16,13 14-15,-14-14 0,14 13-1,-13-13 1,13 13-16,-13-13 16,13 13-1,-13-13-15,13 13 16,-13-13 15,13 14-15,-14-14 15,14 13 16,-13-13-32,0 13 48,0 0-47,-1 1 46,14-1-31,-13-13-15,13 13 31,-13 0 0,0-13-32,13 13 17,-14 1 30,1-1-15,13 0-47,-13-13 16,0 13-1,13 1 1,-13-14-1,13 13 1,0 0 0,-14-13-1,14 13 1,0 1 31,-13-14 15,13 13-46,0 0 0,-13-13-1,13 13 1,0 0 15,-13-13-15,13 14-1,0-1-15,-14 0 32,14 0-17,-13 1 1,13-1-1,-13-13 1,13 13-16,0 0 31,-13-13 1,13 14-32,0-1 46,0 0-14,0 0-1,-14 0 0,14 1-15,0-1-16,0 0 31,-13 0-31,13 1 0,-13-14 31,13 13-31,0 0 0,0 0 16,-13-13 0,13 14-16,0-1 15,0 0 16,-13-13 1,13 13-17,0 0 1,0 1 31,0-1-16,-14 0 0,14 0-15,-13-13 0,13 14-1,0-1 16,-13 0 1,13 0-32,0 0 15,-13 1 17,13-1-32,0 0 31,0 0-16,-14-13 1,14 14 0,-13-14-1,13 13 1,0 0-16,-13 0 31,13 1-31,0-1 31,0 0-31,-13-13 16,13 13 0,0 0-1,0 1-15,-13-14 16,-1 13 0,14 0-16,0 0 31,0 1-31,-13-1 15,13 0 1,0 0-16,-13 1 16,13-1-1,0 0 1,0 0 15,-13 0-15,13 1-1,-14-14 17,14 13-32,0 0 47,0 0-32,0 1 1,0-1-1,0 0 1,0 0 0,-13-13-1,13 14-15,0-1 32,0 0-17,0 0-15,-13-13 16,13 13-1,0 1-15,0-1 32,-13 0-1,13 0-31,0 1 16,-14-14-1,14 13 1,0 0 15,0 0 0,0 0-15,0 1 15,0-1 0,0 0-15,0 0 15,-13-13 1,13 14-32,0-1 31,0 0-31,0 0 31,0 1 0,0-1-15,0 0 0,0 0-1,0 0 16,0 1-15,0-1 0,0 0-1,0 0 17,0 1-1,0-1-31,0 0 31,0 0 0,0 1-15,0-1 15,0 0-31,0 0 16,0 0 15,-13-13-15,13 14 15,0-1-15,0 0-1,0 0 16,0 1-15,0-1 0,0 0-1,0 0 1,0 1 15,0-1-31,0 0 31,0 0-15,0 0 0,0 1-1,0-1 1,0 0 0,0 0-1,0 1 1,-13-1 15,13 0-15,0 0-1,0 0-15,0 1 16,0-1 0,0 0 15,0 0-31,0 1 15,0-1 17,0 0-1,0 0-15,0 1-1,0-1 1,0 0 15,0 0 0,0 0-31,0 1 16,0-1 0,0 0-1,0 0 1,-13-13-16,13 14 15,0-1 17,0 0-17,0 0 1,0 1 0,0-1-16,0 0 0,0 0 15,0 0 1,0 1-1,0-1 1,0 0 47,0 0-48,0 1-15,0-1 16,0 0-1,0 0 17,0 1-17,0-1 1,0 0 0,0 0-16,0 14 31,0-14-31,0 13 15,0-12 1,0-1-16,13 0 0,-13 0 16,0 0-1,0 1 1,0-1-16,0 0 31,0 0-31,0 1 31,0-1-31,0 13 16,0-12 0,0 12-16,0-13 31,0 14-15,0-14-1,0 0 16,0 0-15,13 1 0,-13-1-1,13-13-15,0 13 16,1 0 0,-14 1-1,13-14-15,-13 13 31,0 13 1,13-26-32,-13 13 0,0 1 15,0-1 1,13-13-16,-13 13 0,0 0 16,0 1-16,0-1 15,14 13-15,-14-12 16,0-1-16,0 13 15,13-26 1,0 13-16,-13 14 0,0-14 16,0 0-1,0 14-15,0-14 0,0 0 16,0 0 0,0 1-1,13-14-15,-13 13 16,0 0 31,14 0-32,-1 1 1,-13-1 0,13-13-1,-13 13 1,0 0 46,0 1-30,13-14-32,-13 13 0,0 0 15,13 0 1,1-13-1,-14 13 1,13 14 0,-13-14-16,13 0 15,0 1 1,-13-1-16,14 0 0,-14 0 16,13 14 15,0-1-31,-13-13 15,13 1 1,0-1-16,-13 0 0,0 0 16,14-13-1,-14 14-15,13-1 32,0-13-17,-13 26-15,13-26 16,-13 14-1,14-14-15,-14 13 16,0 0 0,13-13 15,0 13-15,0 0-1,1 1 1,12-1-16,0 0 0,-12 0 15,12 1 1,-13-1-16,1-13 31,-1 13 16,0-13-47,0 0 16,14 13-16,-14 0 15,0-13-15,0 0 16,1 0-16,-1 14 16,0-1 15,0 0 110,1-13-126,-1 13-15,-13 1 0,13-14 16,0 13-1,1 0 1,-1-13 0,-13 13-1,13 1-15,0-14 16,0 13-16,1-13 31,-14 13-15,13-13-1,0 0 1,-13 13-16,13 0 31,1-13-31,-1 14 32,0-14-32,0 0 15,-13 13 16,13-13-31,14 13 32,-14-13-32,-13 13 15,13-13 1,1 14 62,-1-14-78,0 13 16,0-13-1,-13 13-15,14-13 63,-1 13-48,0-13 1,0 14 31,-13-1-31,13-13-1,-13 13-15,14-13 16,-1 13 62,0-13-78,-13 13 16,13-13-16,1 0 15,-1 0 95,-13 14-95,13-14 1,-13 13 15,13-13-31,14 13 16,-14-13-1,0 0-15,-13 13 16,13-13-16,1 14 78,12-1-62,1-13-1,-14 0 1,0 13-16,0-13 0,-13 13 16,14-13 30,-14 14-30,26-14 0,-26 13-1,26 0-15,-12-13 0,-1 13 16,13-13 0,1 13-16,-14-13 15,-13 14 48,26-14-63,27 26 15,0-13 1,0 14-16,0-27 0,-13 13 16,-27 0-1,0-13-15,-13 13 172,0 1-172,14-14 16,-1 13-1,-13 0 17,13-13-17,0 13-15,-13 1 0,13-14 16,1 13-1,-1-13 1,-13 13-16,13-13 16,0 13 31,-13 1-32,14-14-15,-1 13 31,0-13 1,-13 13-32,13-13 0,-13 13 15,27 0 1,-14-13-16,0 14 16,14-1-16,-14-13 15,0 13 1,0-13-16,1 13 31,-1 1-31,0-1 0,27 13 16,-14-26-1,-13 14-15,14-1 16,-1-13-16,-12 13 16,-1-13-1,-13 13 1,13-13 78,0 0-79,14 27-15,12-14 16,1 0-16,-13 0 0,-1-13 15,-13 0 1,0 0-16,-13 14 16,14-14-1,-1 13 17,0-13-32,14 13 0,12 14 15,-12-27-15,12 0 0,-12 13 16,-14-13-1,0 0-15,-13 13 94,14-13-78,-1 13-1,13 0-15,1-13 16,26 27-16,-27-14 16,-13-13-1,1 13-15,25 1 0,-39-1 78,27 0-78,-1 0 16,-13 0 0,14 1-16,-14-14 0,-13 13 62,0 0-46,13-13-16,1 13 31,12 1-31,-13-14 0,0 0 16,-13 13 46,14-13-62,-1 26 16,13-26-1,-12 0-15,-14 14 0,13-14 32,-13 13 15,13-13-32,0 0-15,14 13 0,-14-13 16,0 0-1,0 0-15,1 0 47,-1 13-15,13-13-32,-26 13 15,14-13-15,-14 14 0,13-14 16,0 0 46,0 13-62,14 13 16,-1-26-16,1 0 16,-1 14-1,-13-14-15,1 0 31,-1 0 16,0 0-15,0 0-1,0 0-16,-13-14 32,14 14 47,-14 14-16,0-1-62,0 0 31,0 0-16,13-13 47,-13 14-47,13-14 235,-26 0-141</inkml:trace>
        </inkml:traceGroup>
      </inkml:traceGroup>
    </inkml:traceGroup>
    <inkml:traceGroup>
      <inkml:annotationXML>
        <emma:emma xmlns:emma="http://www.w3.org/2003/04/emma" version="1.0">
          <emma:interpretation id="{E35FF7ED-C7BA-40AB-95D9-ACD607FF2B6B}" emma:medium="tactile" emma:mode="ink">
            <msink:context xmlns:msink="http://schemas.microsoft.com/ink/2010/main" type="paragraph" rotatedBoundingBox="2160,6195 8807,6195 8807,13364 2160,133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894A97-7120-4AA2-850B-4BA2E8D84E25}" emma:medium="tactile" emma:mode="ink">
              <msink:context xmlns:msink="http://schemas.microsoft.com/ink/2010/main" type="line" rotatedBoundingBox="2160,6195 8807,6195 8807,13364 2160,13364"/>
            </emma:interpretation>
          </emma:emma>
        </inkml:annotationXML>
        <inkml:traceGroup>
          <inkml:annotationXML>
            <emma:emma xmlns:emma="http://www.w3.org/2003/04/emma" version="1.0">
              <emma:interpretation id="{4F85C49A-89F0-4E7D-8366-30B42ED0496B}" emma:medium="tactile" emma:mode="ink">
                <msink:context xmlns:msink="http://schemas.microsoft.com/ink/2010/main" type="inkWord" rotatedBoundingBox="2160,6195 8807,6195 8807,13364 2160,13364"/>
              </emma:interpretation>
              <emma:one-of disjunction-type="recognition" id="oneOf1">
                <emma:interpretation id="interp5" emma:lang="en-US" emma:confidence="0">
                  <emma:literal>C</emma:literal>
                </emma:interpretation>
                <emma:interpretation id="interp6" emma:lang="en-US" emma:confidence="0">
                  <emma:literal>c</emma:literal>
                </emma:interpretation>
                <emma:interpretation id="interp7" emma:lang="en-US" emma:confidence="0">
                  <emma:literal>{</emma:literal>
                </emma:interpretation>
                <emma:interpretation id="interp8" emma:lang="en-US" emma:confidence="0">
                  <emma:literal>[</emma:literal>
                </emma:interpretation>
                <emma:interpretation id="interp9" emma:lang="en-US" emma:confidence="0">
                  <emma:literal>&lt;</emma:literal>
                </emma:interpretation>
              </emma:one-of>
            </emma:emma>
          </inkml:annotationXML>
          <inkml:trace contextRef="#ctx0" brushRef="#br0">3948 0 0,'-13'0'110,"-1"0"-110,1 0 31,0 0 16,0 13-31,-1-13 15,1 0-16,0 0 17,0 13-17,0-13 1,-1 0 15,14 13-31,-13-13 16,0 0 31,13 13-32,-13-13 1,-1 14-16,1-14 31,13 13-15,-13-13-16,0 0 47,-1 0-32,14 13 1,-13-13 15,0 0-15,0 13 15,0-13-15,13 14-1,-14-14-15,1 0 16,0 13 0,0-13-16,-1 0 46,1 0-14,0 13-1,0-13-31,-1 0 31,1 0-15,13 13-16,-13-13 15,0 0 1,13 13-16,-13-13 0,-1 0 31,1 0-31,0 14 32,0-14-17,-1 0 1,1 0 15,13 13-31,-13-13 16,0 0-16,0 0 31,-1 0 0,1 13-15,0-13-16,0 13 15,-1-13 17,1 0-17,0 0 1,0 0 0,13 14-16,-14-14 15,1 0 16,0 0-15,0 0 0,13 13-16,-13-13 31,-1 0 0,1 0-31,13 13 16,-13-13-1,13 13-15,-13-13 16,-1 0 0,1 0-1,0 0 1,13 14-16,-13-14 31,-1 0-15,1 13-1,0-13 1,0 0 15,13 13-15,-13-13 0,-1 13-1,1-13 1,0 0-1,13 13-15,-13-13 47,-1 0-15,1 0-32,13 14 0,-13-14 31,13 13 0,-13-13-31,13 13 16,-14-13-16,1 0 31,13 13-15,-13-13-1,0 14 48,0-14-32,-1 13-15,1-13 15,13 13-31,-13-13 31,13 13-31,-13-13 0,-1 0 16,14 14-1,-13-14-15,-13 13 32,26 0-17,-13-13-15,-1 13 16,1-13-1,0 13 1,0-13 0,13 14-1,-14-14-15,14 13 0,-13-13 16,0 13 0,0-13-1,-1 0 1,1 13-16,0 1 15,0-1 1,0 0 0,-1-13-16,1 0 15,13 13 1,-13-13-16,0 14 16,-1-1-1,1-13 1,0 13 15,0 0-15,-1-13 15,1 0-15,13 13-1,-13 1 1,0-14 15,0 0-15,13 13-16,-14-13 31,1 13-15,0-13 15,0 13-16,-1-13 1,14 14 0,-13-14-1,13 13-15,-13-13 32,0 0-32,-1 13 31,1-13-16,13 13 1,-13-13-16,13 13 16,-13-13-16,0 0 15,13 14 1,-14-14 0,1 0-1,13 13 1,-13-13-1,0 0-15,13 13 32,-14-13-32,14 13 15,-13-13-15,13 14 32,-13-14-32,0 0 31,0 13 47,-1-13-62,1 13-1,0-13-15,13 13 0,-13-13 16,-1 0-1,1 14-15,0-14 16,0 13 0,-1-13-16,1 0 15,13 13-15,-13-13 16,13 13 0,-13-13-16,0 0 0,-1 13 15,-12 1 1,13-14-1,-1 13 1,14 0-16,-13-13 16,0 0-16,0 13 31,-1-13 16,14 14-47,-13-14 15,0 0 1,0 13-16,13 0 16,-13-13-16,-1 13 15,1-13-15,0 14 32,0-14-17,-1 13 1,1-13-1,13 13-15,-13-13 16,13 13 0,-13-13-16,-1 0 31,1 13-31,0-13 31,0 14-15,0-1-16,-1-13 15,1 13 1,0-13-16,0 13 16,-1 1-1,1-14-15,0 0 16,13 13 0,-13-13-16,13 13 0,-27-13 15,27 13 1,-13-13-1,13 14-15,-13-14 16,0 13 0,-1-13-1,1 0 1,13 13 15,-13-13-31,0 13 31,-1 0-31,1-13 32,13 14-32,-13-14 15,0 0 17,13 13-32,-13-13 0,-1 13 31,1 0-31,0 1 31,0-14-31,-1 13 16,1-13-1,13 13-15,-13 0 16,0-13 0,13 13-1,-14-13-15,1 0 0,13 14 16,-13-14-1,0 13-15,0 0 0,-1 0 32,1-13-32,13 14 0,-13-14 15,13 13-15,-13-13 16,13 13 0,-14-13-1,1 13 1,0 1-1,13-1 1,-13-13 0,13 13-16,-14 0 15,1-13 1,13 13-16,-13-13 0,13 14 16,-13-1-1,0 0-15,-1 0 16,14 1-1,-13-14-15,13 13 16,-13-13 0,13 13-1,-13-13-15,-1 13 16,14 1 0,-13-1-1,13 0 1,-13-13-16,13 13 31,-13 0-15,0-13-16,13 14 15,-14-14 1,14 13-16,-13-13 31,13 13-31,0 0 31,-13-13-31,0 0 47,13 14-47,-14-14 47,14 13-31,-13-13 31,13 13-32,0 0 17,-13-13-17,0 0 16,13 14-15,-14-14 0,14 13-1,-13-13 1,13 13-16,-13-13 16,13 13-1,-13-13-15,13 13 16,-13-13 15,13 14-15,-14-14 15,14 13 16,-13-13-32,0 13 48,0 0-47,-1 1 46,14-1-31,-13-13-15,13 13 31,-13 0 0,0-13-32,13 13 17,-14 1 30,1-1-15,13 0-47,-13-13 16,0 13-1,13 1 1,-13-14-1,13 13 1,0 0 0,-14-13-1,14 13 1,0 1 31,-13-14 15,13 13-46,0 0 0,-13-13-1,13 13 1,0 0 15,-13-13-15,13 14-1,0-1-15,-14 0 32,14 0-17,-13 1 1,13-1-1,-13-13 1,13 13-16,0 0 31,-13-13 1,13 14-32,0-1 46,0 0-14,0 0-1,-14 0 0,14 1-15,0-1-16,0 0 31,-13 0-31,13 1 0,-13-14 31,13 13-31,0 0 0,0 0 16,-13-13 0,13 14-16,0-1 15,0 0 16,-13-13 1,13 13-17,0 0 1,0 1 31,0-1-16,-14 0 0,14 0-15,-13-13 0,13 14-1,0-1 16,-13 0 1,13 0-32,0 0 15,-13 1 17,13-1-32,0 0 31,0 0-16,-14-13 1,14 14 0,-13-14-1,13 13 1,0 0-16,-13 0 31,13 1-31,0-1 31,0 0-31,-13-13 16,13 13 0,0 0-1,0 1-15,-13-14 16,-1 13 0,14 0-16,0 0 31,0 1-31,-13-1 15,13 0 1,0 0-16,-13 1 16,13-1-1,0 0 1,0 0 15,-13 0-15,13 1-1,-14-14 17,14 13-32,0 0 47,0 0-32,0 1 1,0-1-1,0 0 1,0 0 0,-13-13-1,13 14-15,0-1 32,0 0-17,0 0-15,-13-13 16,13 13-1,0 1-15,0-1 32,-13 0-1,13 0-31,0 1 16,-14-14-1,14 13 1,0 0 15,0 0 0,0 0-15,0 1 15,0-1 0,0 0-15,0 0 15,-13-13 1,13 14-32,0-1 31,0 0-31,0 0 31,0 1 0,0-1-15,0 0 0,0 0-1,0 0 16,0 1-15,0-1 0,0 0-1,0 0 17,0 1-1,0-1-31,0 0 31,0 0 0,0 1-15,0-1 15,0 0-31,0 0 16,0 0 15,-13-13-15,13 14 15,0-1-15,0 0-1,0 0 16,0 1-15,0-1 0,0 0-1,0 0 1,0 1 15,0-1-31,0 0 31,0 0-15,0 0 0,0 1-1,0-1 1,0 0 0,0 0-1,0 1 1,-13-1 15,13 0-15,0 0-1,0 0-15,0 1 16,0-1 0,0 0 15,0 0-31,0 1 15,0-1 17,0 0-1,0 0-15,0 1-1,0-1 1,0 0 15,0 0 0,0 0-31,0 1 16,0-1 0,0 0-1,0 0 1,-13-13-16,13 14 15,0-1 17,0 0-17,0 0 1,0 1 0,0-1-16,0 0 0,0 0 15,0 0 1,0 1-1,0-1 1,0 0 47,0 0-48,0 1-15,0-1 16,0 0-1,0 0 17,0 1-17,0-1 1,0 0 0,0 0-16,0 14 31,0-14-31,0 13 15,0-12 1,0-1-16,13 0 0,-13 0 16,0 0-1,0 1 1,0-1-16,0 0 31,0 0-31,0 1 31,0-1-31,0 13 16,0-12 0,0 12-16,0-13 31,0 14-15,0-14-1,0 0 16,0 0-15,13 1 0,-13-1-1,13-13-15,0 13 16,1 0 0,-14 1-1,13-14-15,-13 13 31,0 13 1,13-26-32,-13 13 0,0 1 15,0-1 1,13-13-16,-13 13 0,0 0 16,0 1-16,0-1 15,14 13-15,-14-12 16,0-1-16,0 13 15,13-26 1,0 13-16,-13 14 0,0-14 16,0 0-1,0 14-15,0-14 0,0 0 16,0 0 0,0 1-1,13-14-15,-13 13 16,0 0 31,14 0-32,-1 1 1,-13-1 0,13-13-1,-13 13 1,0 0 46,0 1-30,13-14-32,-13 13 0,0 0 15,13 0 1,1-13-1,-14 13 1,13 14 0,-13-14-16,13 0 15,0 1 1,-13-1-16,14 0 0,-14 0 16,13 14 15,0-1-31,-13-13 15,13 1 1,0-1-16,-13 0 0,0 0 16,14-13-1,-14 14-15,13-1 32,0-13-17,-13 26-15,13-26 16,-13 14-1,14-14-15,-14 13 16,0 0 0,13-13 15,0 13-15,0 0-1,1 1 1,12-1-16,0 0 0,-12 0 15,12 1 1,-13-1-16,1-13 31,-1 13 16,0-13-47,0 0 16,14 13-16,-14 0 15,0-13-15,0 0 16,1 0-16,-1 14 16,0-1 15,0 0 110,1-13-126,-1 13-15,-13 1 0,13-14 16,0 13-1,1 0 1,-1-13 0,-13 13-1,13 1-15,0-14 16,0 13-16,1-13 31,-14 13-15,13-13-1,0 0 1,-13 13-16,13 0 31,1-13-31,-1 14 32,0-14-32,0 0 15,-13 13 16,13-13-31,14 13 32,-14-13-32,-13 13 15,13-13 1,1 14 62,-1-14-78,0 13 16,0-13-1,-13 13-15,14-13 63,-1 13-48,0-13 1,0 14 31,-13-1-31,13-13-1,-13 13-15,14-13 16,-1 13 62,0-13-78,-13 13 16,13-13-16,1 0 15,-1 0 95,-13 14-95,13-14 1,-13 13 15,13-13-31,14 13 16,-14-13-1,0 0-15,-13 13 16,13-13-16,1 14 78,12-1-62,1-13-1,-14 0 1,0 13-16,0-13 0,-13 13 16,14-13 30,-14 14-30,26-14 0,-26 13-1,26 0-15,-12-13 0,-1 13 16,13-13 0,1 13-16,-14-13 15,-13 14 48,26-14-63,27 26 15,0-13 1,0 14-16,0-27 0,-13 13 16,-27 0-1,0-13-15,-13 13 172,0 1-172,14-14 16,-1 13-1,-13 0 17,13-13-17,0 13-15,-13 1 0,13-14 16,1 13-1,-1-13 1,-13 13-16,13-13 16,0 13 31,-13 1-32,14-14-15,-1 13 31,0-13 1,-13 13-32,13-13 0,-13 13 15,27 0 1,-14-13-16,0 14 16,14-1-16,-14-13 15,0 13 1,0-13-16,1 13 31,-1 1-31,0-1 0,27 13 16,-14-26-1,-13 14-15,14-1 16,-1-13-16,-12 13 16,-1-13-1,-13 13 1,13-13 78,0 0-79,14 27-15,12-14 16,1 0-16,-13 0 0,-1-13 15,-13 0 1,0 0-16,-13 14 16,14-14-1,-1 13 17,0-13-32,14 13 0,12 14 15,-12-27-15,12 0 0,-12 13 16,-14-13-1,0 0-15,-13 13 94,14-13-78,-1 13-1,13 0-15,1-13 16,26 27-16,-27-14 16,-13-13-1,1 13-15,25 1 0,-39-1 78,27 0-78,-1 0 16,-13 0 0,14 1-16,-14-14 0,-13 13 62,0 0-46,13-13-16,1 13 31,12 1-31,-13-14 0,0 0 16,-13 13 46,14-13-62,-1 26 16,13-26-1,-12 0-15,-14 14 0,13-14 32,-13 13 15,13-13-32,0 0-15,14 13 0,-14-13 16,0 0-1,0 0-15,1 0 47,-1 13-15,13-13-32,-26 13 15,14-13-15,-14 14 0,13-14 16,0 0 46,0 13-62,14 13 16,-1-26-16,1 0 16,-1 14-1,-13-14-15,1 0 31,-1 0 16,0 0-15,0 0-1,0 0-16,-13-14 32,14 14 47,-14 14-16,0-1-62,0 0 31,0 0-16,13-13 47,-13 14-47,13-14 235,-26 0-141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35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5-08-10T15:56:24.5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CBFF46-76B0-4237-AF8E-DCA0F198F845}" emma:medium="tactile" emma:mode="ink">
          <msink:context xmlns:msink="http://schemas.microsoft.com/ink/2010/main" type="inkDrawing"/>
        </emma:interpretation>
      </emma:emma>
    </inkml:annotationXML>
    <inkml:trace contextRef="#ctx0" brushRef="#br0">5425 0 0,'-13'0'484,"0"0"5266,0 0-5734,-1 0-16,1 0 15,0 0 1,0 0-1,0 0 48,13 14-32,-14-14-31,1 0 31,0 0-15,0 0 15,-14 0-31,1 0 32,12 13-32,-12-13 0,0 13 15,-1-13 1,1 0-16,-1 0 0,1 0 15,13 0 1,-1 0-16,1 13 0,0-13 16,0 0 15,-1 0-31,1 13 0,0-13 16,0 14-1,-1-14-15,1 0 0,0 0 16,0 13-1,0-13-15,-1 0 0,1 0 16,-13 13-16,-1 0 16,1-13-16,-1 14 15,1-14-15,13 0 16,-14 13 0,14 0-16,0-13 0,-14 0 15,14 0 1,0 13-16,-14 1 0,14-14 31,0 0-31,0 13 16,-14 0-16,14-13 31,0 0-15,13 13-16,-27-13 15,14 0-15,0 0 16,-14 0-1,27 13-15,-13-13 0,0 0 16,0 14-16,-1-14 0,-12 0 16,13 0-1,-1 0-15,-25 13 0,12-13 16,1 13 0,-1-13-16,14 0 15,-13 0-15,12 13 16,-12-13-16,0 14 15,12-14-15,1 0 16,0 13-16,-14-13 16,1 0-16,13 0 31,-1 13-31,1-13 16,-13 0-16,-1 0 15,1 13-15,-1-13 16,1 0-16,13 14 15,-27-14-15,27 0 16,-14 13-16,14-13 0,0 0 16,0 0-1,-1 0-15,1 0 16,0 0 0,0 0-16,0 13 15,-1-13-15,1 0 16,0 0-16,-14 0 15,14 0-15,0 13 16,0-13 0,-1 0-16,1 0 0,0 13 31,0-13-31,0 0 0,-1 0 31,-12 0-31,13 14 16,-1-14-1,-12 13-15,13-13 0,-1 0 16,1 0-16,0 0 16,0 13-1,0-13-15,-1 0 16,1 0 0,0 13-16,0-13 0,-1 0 15,1 0 1,0 0-16,0 0 0,13 14 15,-13-14 1,-1 13-16,1-13 16,0 0-16,-14 0 15,14 13 1,0-13-16,-27 13 0,27-13 16,0 0-1,0 14-15,-1-14 0,1 13 16,0-13-1,0 0-15,-1 0 16,1 0-16,13 13 16,-26-13-1,12 0-15,-12 13 16,13 0 0,0-13-1,-1 0 1,1 14-16,0-14 31,0 13-31,-1-13 0,1 13 16,0-13-16,0 0 15,-1 13-15,1-13 16,-13 14 0,13-1 30,-1-13-30,-12 13 0,13-13-1,-1 0 1,1 13 0,0 0-1,0-13 16,0 0-15,-1 0-16,14 14 16,-13-14-16,0 0 15,0 13 32,-1-13-31,1 0-16,0 13 15,0 0 1,-1-13-16,1 0 0,0 0 31,0 14 1,0-14-17,-1 0 16,14 13-15,-13-13-16,0 0 16,0 0-16,13 13 15,-14-13 1,14 13 0,-13-13-1,0 14 1,0-14-1,-1 0 1,14 13-16,-13-13 16,13 13-1,-13 0-15,0-13 16,0 13 15,-1-13 0,1 14 1,0-14-32,13 13 31,-13-13-31,13 13 16,-14-13-1,1 0 16,0 13-31,0-13 16,13 14 0,-14-14-16,1 13 15,0-13 1,0 13 0,0 0-16,-1-13 15,1 0 1,13 14-16,-13-14 31,13 13-31,-13-13 0,-1 0 16,14 13-16,-13 0 31,0-13-31,13 13 16,-13-13-1,0 14 1,-1-14-1,14 13 1,-13 0 0,0-13-1,13 13-15,-13-13 32,-1 0-32,14 14 0,-13-14 31,13 13-31,-13 0 31,0-13-15,-1 13-1,1 1 17,0-14-1,13 13 0,-13 0-15,0-13-1,13 13 1,-14-13 0,1 13-1,0-13 1,13 14-1,-13-14-15,13 13 16,-14-13 0,14 13-16,-13-13 15,0 0 1,13 13 0,-13-13-1,-1 0 1,14 14-1,-13-1 1,0-13 0,13 13-1,-13-13-15,0 0 32,13 13-17,-14-13 1,14 13-1,-13-13 1,13 14 0,-13-14-16,0 0 0,13 13 15,-14-13 1,14 13 0,-13-13-1,0 13 1,0-13-16,13 14 15,-14-14-15,14 13 16,-13-13-16,0 13 16,0-13-1,13 13 1,-13-13 0,-1 14-1,14-1 1,-13-13-1,0 13 1,0-13 0,13 13-1,-14-13 1,14 13-16,-13 1 31,0-14-31,13 13 16,-13 0-1,13 0 17,-13 1-17,-1-1 17,1 0-32,0 0 31,13 1-31,-13-1 31,-1 0 0,1-13-15,13 13-16,0 0 16,-13-13-1,13 14-15,-13-1 16,13 0-1,-14 0 1,1-13-16,0 14 16,13-1-1,-13-13 1,13 13 0,-13 0-16,-1 1 31,1-1-16,0-13 1,13 13-16,-13-13 16,13 13-16,0 0 15,-14-13 1,1 0-16,13 14 31,-13-14 0,13 13-31,-13-13 63,13 13-47,0 0 15,-14-13-16,1 14 1,0-1 0,0-13 15,13 13 16,0 0-16,-13-13-15,-1 13-1,14 1-15,-13-14 16,13 13 0,-13-13 15,13 13-16,-13-13 17,13 13-32,-14-13 31,14 14 16,-13-14-32,0 0 1,13 13 0,0 0 46,-13-13-46,-1 0 15,14 13-31,-13-13 16,0 14 15,0-14 0,13 13-31,-13-13 0,13 13 31,-14-13-31,14 13 47,-13-13-31,13 13 31,-13-13-47,0 0 15,13 14 1,-14-1 0,14 0-1,-13-13 1,13 13 0,-13-13-1,13 14-15,-13-1 31,0-13-31,13 13 32,-14-13-32,14 13 31,-13-13-15,13 14 15,-13-14-31,0 0 31,13 13 0,-14 0-15,1-13 0,13 13-1,-13-13 1,13 13-1,-13-13-15,-1 0 79,14 14-79,0-1 31,-13-13-16,13 13 1,-13-13 0,0 0-16,13 13 15,-13-13 17,13 14-17,0-1-15,-14-13 31,14 13-15,-13-13-16,13 13 16,-13-13-1,13 14 63,-13-14-62,13 13-16,-14-13 16,14 13 15,-13-13 0,0 13 0,0 0 16,13 1-31,-14-14 0,14 13-16,-13-13 15,0 13 1,0 0 15,13 1-15,-13-14 15,13 13-15,-14 0 15,14 0 16,-13-13-32,13 13-15,-13-13 16,13 14 0,-13-14-1,13 13 16,-14-13 16,14 13 0,0 0-31,-13-13-1,0 0 17,13 14-17,0-1 17,-13-13-17,13 13 1,0 0 46,-14 1-62,14-1 47,0 0 31,-13-13-46,13 13-17,-13-13 1,13 13 15,0 1 16,0-1-16,-13-13 0,13 13 63,0 0-78,-13-13 46,13 14-46,0-1 31,-14-13-32,14 13 1,0 0 0,-13-13 31,13 14-47,0-1 15,-13-13 1,13 13-16,0 0 15,0 0 1,0 1 31,-13-14-47,13 26 31,0-13 32,0 1-48,0-1 17,0 0-32,0 0 15,0 1 1,0-1-16,0 0 15,0 0 1,0 14-16,0-14 31,0 0-31,0 0 16,0 1-16,-14-14 16,14 13-1,0 0-15,0 0 16,0 0-1,0 1 32,0-1-15,0 0-32,0 0 31,0 1 0,0-1 16,0 0-47,0 0 31,0 1-31,0-1 31,0 0-31,0 0 16,0 0 0,0 1 15,0-1-15,0 0-16,14 14 31,-14-14-31,0 0 15,0 0 1,0 1 0,13-1-1,-13 0 1,0 0-16,0 0 16,13 1-16,-13-1 15,0 0 1,0 0-1,0 1 17,13-14-32,-13 13 15,0 0-15,14 0 32,-14 14-32,0-14 15,13 0 1,-13 0-16,13 1 15,-13-1-15,0 0 16,13 0-16,0 1 16,-13 12-1,0-13-15,14-13 0,-14 27 16,0-14 0,13-13-1,-13 13-15,0 0 16,0 1-1,0-1 17,0 0-17,0 0 17,0 1-1,13-14-16,-13 13 1,0 0 0,13-13-1,-13 13-15,0 0 16,0 1 0,0 12-1,14-26 16,-14 13-31,0 1 16,0-1 0,0 0-1,13 0-15,-13 14 32,0-14-32,0 13 15,26-12 1,-26-1-16,0 0 0,14-13 15,-14 13 1,13-13-16,-13 14 0,0-1 47,0 0-16,13-13-31,-13 13 0,0 1 31,13-14-15,-13 13 0,0 0-1,13-13-15,-13 13 16,14 0 0,-14 1-16,13-1 0,-13 0 15,13 0 1,0-13-16,-13 14 15,0-1 1,0 0 15,14-13-31,-14 26 16,13-12-16,0-1 0,0 0 16,14 0-1,-27 14-15,13-27 0,-13 13 16,13-13-1,-13 13-15,13 1 32,-13-1-17,14 0-15,-14 0 0,13 14 16,0-27 0,0 13-16,1 0 15,-1 0 1,-13 1 15,13-14-31,-13 13 16,13 0-1,1-13-15,-14 13 16,13-13-16,0 14 0,0-14 16,0 0-1,1 13-15,-1 0 0,0 0 31,0 0-31,1 1 16,12-1-16,0 0 16,-12-13-1,-14 13-15,13-13 0,-13 14 16,13-14 0,-13 13 15,27-13-16,-14 26 1,0-26-16,0 14 16,1-14-1,-1 13-15,0 0 63,0-13-48,14 26-15,-14-26 0,-13 14 16,26-1 0,-12-13-16,-14 13 15,13-13 32,0 13-31,-13 1 15,0-1-15,13-13-1,-13 13-15,14-13 0,-14 26 16,13-26-16,0 14 16,0 12-16,0-26 15,-13 27-15,14-27 31,-14 13-31,0 0 32,13 0-17,0 14-15,14-27 16,-27 26-16,39-13 16,-25 1-16,-1-1 15,0-13 1,0 13-16,0-13 15,-13 13 1,14-13-16,-1 14 16,0-1-1,14-13-15,-14 13 16,0 0-16,0 1 0,0-1 16,1-13-1,-1 13 1,0-13-1,0 0 1,-13 13-16,14-13 16,-1 13-16,0-13 15,0 14-15,1-14 16,-1 0-16,13 13 16,1 0-16,-1 0 15,14 1 1,0-1-16,12 0 0,-12 14 15,0-27 1,26 26-16,-53-26 16,14 13-16,-14-13 15,0 0 1,-13 13-16,13-13 16,1 14-1,12-14-15,0 13 0,1 13 16,-1-26-1,1 0-15,-1 14 0,-12-14 16,-1 13 0,0-13 15,-13 13-15,26-13-16,1 0 0,-14 13 15,0 0 1,1-13-16,-1 0 62,-13 14-46,13-14-16,0 0 16,-13 13-1,14-13 16,-14 13-31,26 0 16,-13 1 0,14-14-16,12 26 0,-12-26 15,-1 27 1,1-27-16,-14 13 0,0-13 78,0 13-62,1-13-1,-1 0-15,0 0 16,0 13-16,1-13 16,-1 0-1,-13 13-15,13-13 16,0 0-1,-13 14-15,13-14 0,1 0 32,-1 13-17,0-13 1,0 0-16,14 13 0,-14 0 16,14-13-16,-1 14 15,-13-1 63,0-13-78,1 0 0,12 0 16,1 13-16,12-13 0,-25 13 16,-1-13-1,0 0-15,0 0 16,-13 14 31,13-14-47,1 13 31,-1-13-31,0 0 16,0 0-16,1 13 0,-1-13 15,0 0 1,14 13-1,-14 0 1,0-13 0,0 0-16,0 0 31,14 14-15,-14-14-1,0 13-15,14-13 0,-14 13 16,0-13-1,0 0 48,1 13-47,12 1-16,1-14 0,-1 13 15,1 0 1,12 0-16,-26 1 15,1-14-15,-14 13 63,13-13-63,27 13 16,-14 13-16,14-26 15,-14 27-15,14-14 16,-14-13-1,1 13-15,-27 1 63,26-1-63,14 0 0,26 0 16,-26 14-16,-1-1 15,1-26 1,-27 0-16,1 13 0,-14 1 31,13-14 0,0 13-15,0-13-16,1 0 0,-1 0 16,0 13-1,0 0 16,14-13-31,-1 14 16,1-1 0,12 0-16,-12 13 0,12-12 15,-25-14 1,-1 0-16,13 13 16,-26 0-16,14-13 0,12 0 15,1 13 1,-14-13-1,0 0 1,0 14-16,0-1 16,14-13-1,-1 13-15,14 14 16,-14-27-16,14 13 0,-27 0 16,14-13-1,-14 0-15,0 13 0,1-13 16,-14 13-1,13-13-15,26 27 32,1-27-32,26 26 0,-26 1 15,13-14 1,-13-13-16,-14 13 16,-13 1-16,1-14 46,12 13-30,0 0-16,14 0 16,-13-13-1,25 13-15,-25 1 0,13-1 0,-27-13 16,0 0 0,0 0-1,1 13 79,12-13-94,0 13 0,1 14 16,-1-27-16,14 13 15,-13 0 1,-14-13-16,0 13 78,0 1-78,14-14 16,-1 13-1,-13 0-15,1-13 16,-1 0 62,-13 13-47,26 1-15,-12 12-1,12 1-15,-13-14 16,0 0-16,1-13 16,-1 13-16,0-13 172,0 0-141,1 0-31,-1 13 0,-13 1 31,13-14-31,0 0 47,0 0-31,1 0 30,-1 0 64,0 0 30,-13 13-30,13-13-110,1 0 78,-1 0 47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35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5-08-10T17:41:01.403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4939 0 0,'-24'0'156,"1"0"-125,23 24-15,-24-24-16,0 0 15,1 24 1,-1 0 15,0-24-31,24 23 16,-24-23 0,1 0-16,23 24 31,-24-24-16,24 24 1,-24-24 0,0 0 15,24 24-31,-23-24 16,-1 0-1,0 0 32,24 23-47,-24-23 16,1 0-1,-1 0 17,0 0-17,0 24 1,1-24-1,-1 0-15,24 24 0,-24-24 32,0 0-32,24 24 15,-23-24 1,-1 0-16,0 0 16,1 23-1,-1-23 1,0 24-16,0-24 31,1 24-31,-1 0 16,0-24-1,0 0-15,24 23 0,-23-23 16,-1 0 0,0 24-16,0 0 15,1-24 1,-1 23-1,0-23 17,24 24-1,-24-24-31,1 0 16,-1 24-1,0 0 1,0-24-16,1 0 15,-1 0 1,0 23-16,-23-23 16,23 24-1,0-24 1,1 0 0,23 24-16,-48-24 15,24 24 1,1-24-1,-1 0 1,0 23 0,0 1-16,-23-24 31,23 0-15,0 24-16,1-24 15,-1 0-15,0 0 16,1 24-1,-1-24 1,0 23-16,-23-23 0,23 0 16,-24 24-1,25 0-15,-1-24 32,0 0-1,0 0-16,1 0-15,-1 0 16,0 24 0,0-24-16,1 0 31,-1 0-31,0 0 31,0 23-31,1-23 16,-1 0-1,0 0-15,1 24 16,-1-24-16,0 0 16,24 24-1,-47-24-15,23 0 32,24 24-32,-24-24 0,0 0 15,1 0 1,23 23-16,-24-23 0,0 0 15,0 0-15,24 24 16,-23 0-16,-1-24 16,0 0-1,0 23 1,1-23 0,-1 0-1,0 24 1,1-24-16,-1 0 15,24 24 1,-24-24 0,24 24-16,-24-24 15,1 23 1,-1-23-16,0 24 16,24 0-1,-47-24 1,23 24-16,0-24 15,24 23-15,-24-23 0,24 24 16,-23-24 0,23 24-1,-24-24-15,0 24 16,0-24 0,24 23-1,0 1-15,-23-24 16,-1 24-1,0-24 1,0 24-16,1-1 16,-1-23-1,0 24-15,1-24 16,23 24 0,-48-24-16,48 24 15,-24-24-15,24 23 16,-23-23-16,23 24 15,-24-24-15,0 24 16,0-1 15,1-23-15,-1 24-16,0 0 16,0-24-1,1 24-15,-1-24 31,24 23-31,-24-23 16,24 24-16,-24-24 31,24 24-31,-23-24 16,23 24 0,-24-24-16,0 23 15,24 1 1,-24-24-16,24 24 0,-23-24 15,-1 24-15,0-1 16,24 1 0,-23 0-1,-1 0 17,0-24-17,24 23-15,0 1 31,-24-24-15,24 24 0,0-1-1,-23-23 48,23 24-63,-24-24 15,24 24-15,-24-24 16,24 24 0,-24-24-1,1 23 1,-1 1 15,0 0-15,0 0-1,1-1 1,-1 1 0,0 0-1,24 0 17,-24-24-32,24 23 31,-23-23-16,23 24 1,0 0 0,-24-24-16,24 24 31,-24-24-31,24 23 31,0 1 0,-23-24-31,23 24 16,0 0 15,-24-24-31,24 23 32,-24-23-1,24 24-31,0 0 15,-47-1 1,47 1 0,-24-24-16,24 24 31,0 0-31,0-1 78,-24-23-47,24 24-15,-24-24 31,24 24-32,0 0 17,0-1-17,0 1 1,0 0 15,-23-24-15,23 24-1,0-1-15,0 1 16,0 0 15,0 0-15,-24-1 0,24 1-1,0 0 16,0-1 16,0 1-31,-24-24-16,24 24 16,-24-24-1,24 24-15,0-1 47,0 1-16,-23-24-31,23 24 16,0 0 31,-24-24-47,24 23 15,0 1 17,-24-24-1,0 24 0,1 0 0,23-1-15,-24-23-16,24 24 16,0 0-1,-24-24 1,0 24 0,24-1-1,-23 1 1,23 0 31,-24-24-32,24 24 32,-24-24-31,24 23-1,-23-23 1,23 24 15,0 0-15,-24-24 15,24 23 0,-24-23 1,24 24-32,0 0 31,-24-24-15,24 24-1,0-1 16,-23-23-31,-1 0 16,24 24 0,0 0-1,0 0 1,-24-24 0,24 23-1,-24 1 1,24 0 31,0 0-32,0-1 32,0 1-16,0 0-15,0 0 15,0-1-15,0 1 15,0 0-15,0 0-1,0-1 1,0 1 0,0 0 15,0-1-31,0 1 31,0 0-15,-23-24-1,23 24 1,0-1 0,0 1-1,0 0 17,0 0-1,0-1 0,0 1-31,0 0 16,0 0-1,0-1 32,0 1-16,0 0 1,0 0-1,0-1 0,0 1 16,0 0 0,0-1 15,23-23-46,-23 24-16,0 0 31,0 0 1,0-1-17,0 1 1,0 0 15,24 0-15,-24-1-1,0 1 1,0 0 0,0 0 15,0-1 0,24-23 32,-24 24-32,0 0-16,0 0 17,24-1-17,-24 1 1,0 0 15,0 0 0,0-1 1,0 1-17,0 0 17,0-1-1,23-23-16,-23 24 17,0 0-17,0 0 1,24-1 15,-24 1-15,0 0 15,24-24-31,-24 24 63,0-1-48,0 1 63,24 0-62,-24 0 15,0-1-15,23-23-1,-23 24-15,0 0 16,0 0 15,0-1-31,0 1 16,24-24 0,-24 24-16,0-1 15,0 1 1,0 0 15,0 0-15,24-24-16,-24 23 31,0 1-31,23 0 47,1 0-32,0 47 1,0-47-16,-1 23 0,25-47 16,-48 48-1,47-48-15,-47 23 0,24-23 32,-24 24 14,0 0 64,0 0-63,0-1 0,24-23-32,-24 24 1,24-24-16,-24 24 15,0-1 1,23-23-16,-23 24 16,24-24-1,-24 24 1,24-24 0,-24 24-16,24-1 31,-1 1 16,1-24 0,-24 24-32,24-24 48,0 24-32,-1-1-31,25-23 16,-25 0-1,-23 24-15,24-24 16,0 0-1,0 0 1,23 24 47,-47 0-63,48-24 0,-25 0 15,25 0 1,-24 0 203,-24 23-204,23-23 1,25 24-1,-24-24 1,-24 24 0,23-24 31,1 0-32,0 24 1,23-24-1,-23 0-15,0 0 79,-1 23-48,1 1 0,0-24-15,0 0-16,-1 24 0,1-24 15,0 0 63,0 0-62,-24 24-16,23-24 16,1 0-1,-24 23 17,24-23-32,0 0 31,-24 24-31,23-24 0,1 0 15,0 0 1,0 0-16,-1 0 16,-23 24-16,24-24 62,0 0-46,-1 0-1,1 0-15,0 23 0,23-23 16,-23 24 0,0-24 62,0 0-63,-1 0 1,1 24-16,0-24 16,0 0-16,-1 0 78,25 24-63,-1-1 1,-23-23-16,0 0 31,0 0-31,-1 0 78,1 24-62,0-24-16,-1 0 16,1 0 93,0 0-46,0 0-48,-1 0 63,1 24-62,0-24 0,0 24-16,23-24 15,-23 0-15,0 0 31,-1 0 1,1 0-17,0 0 1,0 0-16,-1 0 16,1 23-16,0-23 62,-1 0-46,1 0-16,0 0 0,23 0 15,-23 0 1,0 0 78,-24 24-79,24-24-15,-1 0 32,1 0-17,0 24 1,0-24-1,-1 0-15,1 0 32,0 0-1,0 0 16,-1 24-32,1-24 17,0 0-17,0 0 17,-1 0-32,1 0 15,0 23 1,-1-23-16,1 0 15,0 0 32,0 24-31,-1-24-16,25 0 16,-24 0-16,-1 0 15,49 24-15,-25-24 16,-23 0-1,0 24-15,-1-24 16,1 0 15,23 0-15,-23 0 0,0 0 46,0 0-62,-1 0 16,49 0-16,-25 23 15,24-23 1,-23 0-16,-24 0 0,-1 24 16,25-24-1,-24 0-15,-1 0 0,25 0 16,-25 0-1,1 0 1,0 0 15,0 0 1,-1 0-1,25 0-16,-24 0 1,23 24-16,-23-24 16,0 0-16,23 0 15,-23 0 1,0 0 78,23 0-47,-47 23-32,48 1-15,-25-24 16,48 0-16,-47 0 15,0 24 1,23-24-16,-23 0 16,0 0-16,0 0 0,23 0 15,-23 0 1,23 0-16,-23 0 31,24 0-15,-25 0-1,25 0 1,-25 0-16,1 0 16,0 24 77,0-24-61,-1 0-17,1 0 1,0 0-16,23 0 0,-23 0 16,0 0-1,0 0-15,-1 0 16,1 0-1,0 0 32,0 0-15,-1 0-32,1 0 0,0 0 31,0 23 16,-1-23-32,1 0 1,0 0 15,-1 0-15,1 0-1,0 0 1,0 0 0,-1 0 15,1 0-15,0 0-1,0 0 1,-1 0-16,1 0 15,0 0-15,0 0 16,-1 0 0,1 0 31,0 0-1,0 0 1,-1 0-15,1 0-1,0 24-31,-1-24 47,1 0-32,0 0 17,0 0-17,-1 0 16,1 0-15,0 0 15,-24 24-15,24-24 78,-1 0-1,1 0-93,0 0 47,0 0 438,-24-24-188,23 24-157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9D886DC0-0A93-42D6-A675-017B8760B41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FA26487E-518C-43F7-A8EE-728BE39564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6487E-518C-43F7-A8EE-728BE395642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84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6487E-518C-43F7-A8EE-728BE395642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55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6487E-518C-43F7-A8EE-728BE395642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24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6487E-518C-43F7-A8EE-728BE395642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8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6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79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694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00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46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23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836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959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14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2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14"/>
            <a:ext cx="9144000" cy="5825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9541" y="6454556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 dirty="0" smtClean="0">
                <a:solidFill>
                  <a:schemeClr val="bg1"/>
                </a:solidFill>
              </a:rPr>
              <a:t>© 2015 Boise State University</a:t>
            </a:r>
            <a:endParaRPr lang="en-US" sz="1000" baseline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800" y="6454556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85C46D-3ED5-4508-B9D1-FB41570D2BFF}" type="slidenum">
              <a:rPr lang="en-US" sz="1000" baseline="0" smtClean="0">
                <a:solidFill>
                  <a:schemeClr val="bg1"/>
                </a:solidFill>
              </a:rPr>
              <a:t>‹#›</a:t>
            </a:fld>
            <a:endParaRPr lang="en-US" sz="1000" baseline="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31" y="172164"/>
            <a:ext cx="1862138" cy="4938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 baseline="0">
          <a:solidFill>
            <a:srgbClr val="09347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cap="none" baseline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9541" y="6454556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 dirty="0" smtClean="0">
                <a:solidFill>
                  <a:schemeClr val="bg1"/>
                </a:solidFill>
              </a:rPr>
              <a:t>© 2012 Boise State University</a:t>
            </a:r>
            <a:endParaRPr lang="en-US" sz="1000" baseline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800" y="6454556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85C46D-3ED5-4508-B9D1-FB41570D2BFF}" type="slidenum">
              <a:rPr lang="en-US" sz="1000" baseline="0" smtClean="0">
                <a:solidFill>
                  <a:schemeClr val="bg1"/>
                </a:solidFill>
              </a:rPr>
              <a:t>‹#›</a:t>
            </a:fld>
            <a:endParaRPr lang="en-US" sz="1000" baseline="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eriwilliams\Desktop\logo_b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31" y="183616"/>
            <a:ext cx="1862138" cy="49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9144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cap="none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1.emf"/><Relationship Id="rId3" Type="http://schemas.openxmlformats.org/officeDocument/2006/relationships/image" Target="../media/image47.png"/><Relationship Id="rId7" Type="http://schemas.openxmlformats.org/officeDocument/2006/relationships/image" Target="../media/image32.emf"/><Relationship Id="rId12" Type="http://schemas.openxmlformats.org/officeDocument/2006/relationships/customXml" Target="../ink/ink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34.emf"/><Relationship Id="rId5" Type="http://schemas.openxmlformats.org/officeDocument/2006/relationships/image" Target="../media/image48.png"/><Relationship Id="rId10" Type="http://schemas.openxmlformats.org/officeDocument/2006/relationships/customXml" Target="../ink/ink3.xml"/><Relationship Id="rId4" Type="http://schemas.microsoft.com/office/2007/relationships/hdphoto" Target="../media/hdphoto3.wdp"/><Relationship Id="rId9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1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1.png"/><Relationship Id="rId4" Type="http://schemas.microsoft.com/office/2007/relationships/hdphoto" Target="../media/hdphoto4.wdp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ysitron.com/products-services/standalone-instruments/ti-950-triboindenter" TargetMode="External"/><Relationship Id="rId2" Type="http://schemas.openxmlformats.org/officeDocument/2006/relationships/hyperlink" Target="https://atrnsuf.inl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rmingham.ac.uk/facilities/electron-microscopy/microscopes/index.asp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Effective Strain Hardening Coefficient for Irradiated 9Cr ODS Alloy by Nano-Indentation and TEM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609600"/>
          </a:xfrm>
        </p:spPr>
        <p:txBody>
          <a:bodyPr/>
          <a:lstStyle/>
          <a:p>
            <a:r>
              <a:rPr lang="en-US" dirty="0" smtClean="0"/>
              <a:t>Corey Dolph</a:t>
            </a:r>
            <a:r>
              <a:rPr lang="en-US" baseline="30000" dirty="0" smtClean="0"/>
              <a:t>1</a:t>
            </a:r>
          </a:p>
          <a:p>
            <a:endParaRPr lang="en-US" dirty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1371600" y="5689541"/>
            <a:ext cx="7391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cap="none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600" baseline="30000" dirty="0"/>
              <a:t>1</a:t>
            </a:r>
            <a:r>
              <a:rPr lang="en-US" sz="5600" dirty="0" smtClean="0"/>
              <a:t>Wharry Group</a:t>
            </a:r>
          </a:p>
          <a:p>
            <a:pPr algn="r"/>
            <a:r>
              <a:rPr lang="en-US" sz="5600" dirty="0" smtClean="0"/>
              <a:t> Research Assistant </a:t>
            </a:r>
          </a:p>
          <a:p>
            <a:pPr algn="r"/>
            <a:r>
              <a:rPr lang="en-US" sz="5600" dirty="0" smtClean="0"/>
              <a:t>Boise State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0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Oxide Dispersion Strengthened Steel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90363"/>
                <a:ext cx="8229600" cy="1086237"/>
              </a:xfrm>
            </p:spPr>
            <p:txBody>
              <a:bodyPr/>
              <a:lstStyle/>
              <a:p>
                <a:r>
                  <a:rPr lang="en-US" dirty="0" smtClean="0"/>
                  <a:t>Tensile properties of F-M steels break down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≈823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90363"/>
                <a:ext cx="8229600" cy="1086237"/>
              </a:xfrm>
              <a:blipFill rotWithShape="0">
                <a:blip r:embed="rId3"/>
                <a:stretch>
                  <a:fillRect l="-1704" t="-7263" r="-1852" b="-16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971800"/>
            <a:ext cx="2338629" cy="31310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61272"/>
            <a:ext cx="3705424" cy="25521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04656" y="5882911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[5]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011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Oxide Dispersion Strengthened Steel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04656" y="5882911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[5]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0363"/>
            <a:ext cx="7360494" cy="16669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2600" y="4114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Heat Treatments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1050°C x 1 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800°C x 1 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4656" y="4391799"/>
                <a:ext cx="3398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Effective grain diameter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/>
                  <a:t> 230 nm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56" y="4391799"/>
                <a:ext cx="33983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434" t="-8197" r="-71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3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2506881" cy="2492391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Irradiation Effects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0" y="4954961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[6]</a:t>
            </a:r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49" y="2438400"/>
            <a:ext cx="2515700" cy="2496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12" y="2434479"/>
            <a:ext cx="2505988" cy="2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Irradiation Effects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0" y="4954961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[6]</a:t>
            </a:r>
            <a:endParaRPr lang="en-US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12" y="2436940"/>
            <a:ext cx="2505988" cy="2491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4479"/>
            <a:ext cx="4598975" cy="2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Irradiation alters the microstructure:</a:t>
            </a:r>
          </a:p>
          <a:p>
            <a:endParaRPr lang="en-US" dirty="0"/>
          </a:p>
          <a:p>
            <a:pPr lvl="1"/>
            <a:r>
              <a:rPr lang="en-US" dirty="0" smtClean="0"/>
              <a:t>Point defects</a:t>
            </a:r>
          </a:p>
          <a:p>
            <a:pPr lvl="1"/>
            <a:r>
              <a:rPr lang="en-US" dirty="0" smtClean="0"/>
              <a:t>Precipitates </a:t>
            </a:r>
          </a:p>
          <a:p>
            <a:pPr lvl="1"/>
            <a:r>
              <a:rPr lang="en-US" dirty="0" smtClean="0"/>
              <a:t>Oxide Instability</a:t>
            </a:r>
          </a:p>
          <a:p>
            <a:pPr lvl="1"/>
            <a:r>
              <a:rPr lang="en-US" dirty="0" smtClean="0"/>
              <a:t>Chemical Segregation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Results in changes in material properties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495800" y="2209800"/>
            <a:ext cx="4455472" cy="2971800"/>
            <a:chOff x="4495800" y="2514600"/>
            <a:chExt cx="4455472" cy="2971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2514600"/>
              <a:ext cx="4455472" cy="29718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6019800" y="3124200"/>
              <a:ext cx="381000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6096000" y="3200400"/>
              <a:ext cx="304800" cy="30480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477000" y="3276600"/>
              <a:ext cx="533400" cy="72390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477000" y="2895600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Precipitates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6858000" y="4610099"/>
              <a:ext cx="556532" cy="41910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5486400" y="4114801"/>
              <a:ext cx="723900" cy="91439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410200" y="50292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Dislocation Network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0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Irradiation Effects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74356" y="5891102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[7]</a:t>
            </a:r>
            <a:endParaRPr lang="en-US" sz="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71" y="2190363"/>
            <a:ext cx="2962656" cy="37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286000"/>
            <a:ext cx="37338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Hardness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Elastic modulus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Strain hardening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Fracture toughness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Yield strength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5800" y="2286000"/>
            <a:ext cx="3733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400" dirty="0" smtClean="0"/>
              <a:t>Specifications</a:t>
            </a:r>
          </a:p>
          <a:p>
            <a:pPr marL="285750" indent="-285750">
              <a:buFont typeface="Courier New" pitchFamily="49" charset="0"/>
              <a:buChar char="o"/>
            </a:pPr>
            <a:endParaRPr lang="en-US" sz="2400" dirty="0"/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dirty="0" smtClean="0"/>
              <a:t>Two modes of Control</a:t>
            </a:r>
          </a:p>
          <a:p>
            <a:pPr marL="742950" lvl="1" indent="-285750">
              <a:buFont typeface="Courier New" pitchFamily="49" charset="0"/>
              <a:buChar char="o"/>
            </a:pPr>
            <a:endParaRPr lang="en-US" dirty="0"/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dirty="0" smtClean="0"/>
              <a:t>Load </a:t>
            </a:r>
          </a:p>
          <a:p>
            <a:pPr marL="1200150" lvl="2" indent="-285750">
              <a:buFont typeface="Courier New" pitchFamily="49" charset="0"/>
              <a:buChar char="o"/>
            </a:pPr>
            <a:endParaRPr lang="en-US" dirty="0" smtClean="0"/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dirty="0" smtClean="0"/>
              <a:t>Displacement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279809"/>
            <a:ext cx="3733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400" dirty="0" smtClean="0"/>
              <a:t>The Curve</a:t>
            </a:r>
          </a:p>
          <a:p>
            <a:pPr marL="285750" indent="-285750">
              <a:buFont typeface="Courier New" pitchFamily="49" charset="0"/>
              <a:buChar char="o"/>
            </a:pPr>
            <a:endParaRPr lang="en-US" sz="2400" dirty="0"/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dirty="0" smtClean="0"/>
              <a:t>Loading</a:t>
            </a:r>
          </a:p>
          <a:p>
            <a:pPr marL="742950" lvl="1" indent="-285750">
              <a:buFont typeface="Courier New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dirty="0" smtClean="0"/>
              <a:t>Maximum Load</a:t>
            </a:r>
          </a:p>
          <a:p>
            <a:pPr marL="742950" lvl="1" indent="-285750">
              <a:buFont typeface="Courier New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dirty="0" smtClean="0"/>
              <a:t>Unloading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154" y="2209800"/>
            <a:ext cx="3953446" cy="286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4914" y="2273618"/>
            <a:ext cx="3733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400" dirty="0" smtClean="0"/>
              <a:t>Error</a:t>
            </a:r>
          </a:p>
          <a:p>
            <a:pPr marL="285750" indent="-285750">
              <a:buFont typeface="Courier New" pitchFamily="49" charset="0"/>
              <a:buChar char="o"/>
            </a:pPr>
            <a:endParaRPr lang="en-US" sz="2400" dirty="0"/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dirty="0" smtClean="0"/>
              <a:t>Creep</a:t>
            </a:r>
          </a:p>
          <a:p>
            <a:pPr marL="742950" lvl="1" indent="-285750">
              <a:buFont typeface="Courier New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dirty="0" smtClean="0"/>
              <a:t>Thermal Drift</a:t>
            </a:r>
          </a:p>
          <a:p>
            <a:pPr marL="742950" lvl="1" indent="-285750">
              <a:buFont typeface="Courier New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dirty="0" smtClean="0"/>
              <a:t>Surface Roughness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00" y="2743200"/>
            <a:ext cx="30575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Nano-Indentation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3" y="4141903"/>
            <a:ext cx="3505200" cy="533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Johnson’s Model</a:t>
            </a:r>
          </a:p>
          <a:p>
            <a:pPr lvl="2"/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38252" r="21384" b="37812"/>
          <a:stretch/>
        </p:blipFill>
        <p:spPr bwMode="auto">
          <a:xfrm>
            <a:off x="838200" y="2228965"/>
            <a:ext cx="7239000" cy="150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Nano-Indentation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48621" y="4778104"/>
                <a:ext cx="1419043" cy="910699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𝑦𝑠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21" y="4778104"/>
                <a:ext cx="1419043" cy="9106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733800" y="5061635"/>
                <a:ext cx="4648199" cy="76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 cap="none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5 −10× </m:t>
                    </m:r>
                  </m:oMath>
                </a14:m>
                <a:r>
                  <a:rPr lang="en-US" dirty="0" smtClean="0"/>
                  <a:t>indentation depth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061635"/>
                <a:ext cx="4648199" cy="762000"/>
              </a:xfrm>
              <a:prstGeom prst="rect">
                <a:avLst/>
              </a:prstGeom>
              <a:blipFill rotWithShape="0">
                <a:blip r:embed="rId4"/>
                <a:stretch>
                  <a:fillRect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848600" y="3766563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[8]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351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32013"/>
            <a:ext cx="7772400" cy="774700"/>
          </a:xfrm>
        </p:spPr>
        <p:txBody>
          <a:bodyPr/>
          <a:lstStyle/>
          <a:p>
            <a:pPr algn="ctr"/>
            <a:r>
              <a:rPr lang="en-US" dirty="0" smtClean="0"/>
              <a:t>Experimental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48000"/>
            <a:ext cx="7772400" cy="2667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Irradiate the Samples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 Nano-Indentation</a:t>
            </a:r>
          </a:p>
          <a:p>
            <a:pPr marL="457200" indent="-457200">
              <a:buFont typeface="+mj-lt"/>
              <a:buAutoNum type="arabicPeriod"/>
            </a:pP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Determine Plastic Zone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Determine Tensile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32013"/>
            <a:ext cx="7772400" cy="774700"/>
          </a:xfrm>
        </p:spPr>
        <p:txBody>
          <a:bodyPr/>
          <a:lstStyle/>
          <a:p>
            <a:pPr algn="ctr"/>
            <a:r>
              <a:rPr lang="en-US" dirty="0" smtClean="0"/>
              <a:t>Experimental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48000"/>
            <a:ext cx="7772400" cy="2667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Irradiate the Samples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 Nano-Indentation</a:t>
            </a:r>
          </a:p>
          <a:p>
            <a:pPr marL="457200" indent="-457200">
              <a:buFont typeface="+mj-lt"/>
              <a:buAutoNum type="arabicPeriod"/>
            </a:pP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Determine Plastic Zone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Determine Tensile Properties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906713"/>
            <a:ext cx="3048000" cy="8270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12424" y="3124200"/>
            <a:ext cx="3048000" cy="22467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smtClean="0"/>
              <a:t>Three Test Conditions:</a:t>
            </a:r>
          </a:p>
          <a:p>
            <a:endParaRPr lang="en-US" sz="2000" b="1" smtClean="0"/>
          </a:p>
          <a:p>
            <a:pPr marL="342900" indent="-342900">
              <a:buFont typeface="+mj-lt"/>
              <a:buAutoNum type="arabicPeriod"/>
            </a:pPr>
            <a:r>
              <a:rPr lang="en-US" sz="2000" b="1" smtClean="0"/>
              <a:t>Ion Irradiated </a:t>
            </a:r>
          </a:p>
          <a:p>
            <a:pPr marL="342900" indent="-342900">
              <a:buFont typeface="+mj-lt"/>
              <a:buAutoNum type="arabicPeriod"/>
            </a:pPr>
            <a:endParaRPr lang="en-US" sz="2000" b="1" smtClean="0"/>
          </a:p>
          <a:p>
            <a:pPr marL="342900" indent="-342900">
              <a:buFont typeface="+mj-lt"/>
              <a:buAutoNum type="arabicPeriod"/>
            </a:pPr>
            <a:r>
              <a:rPr lang="en-US" sz="2000" b="1" smtClean="0"/>
              <a:t>Neutron Irradiated</a:t>
            </a:r>
          </a:p>
          <a:p>
            <a:pPr marL="342900" indent="-342900">
              <a:buFont typeface="+mj-lt"/>
              <a:buAutoNum type="arabicPeriod"/>
            </a:pPr>
            <a:endParaRPr lang="en-US" sz="2000" b="1" smtClean="0"/>
          </a:p>
          <a:p>
            <a:pPr marL="342900" indent="-342900">
              <a:buFont typeface="+mj-lt"/>
              <a:buAutoNum type="arabicPeriod"/>
            </a:pPr>
            <a:r>
              <a:rPr lang="en-US" sz="2000" b="1" smtClean="0"/>
              <a:t>As Received 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8910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124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Demonstrate the ability to characterize plastic deformation in </a:t>
            </a:r>
            <a:r>
              <a:rPr lang="en-US" dirty="0" smtClean="0"/>
              <a:t>nano-grained alloys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the effect of irradiation exposure on the tensile properties of a 9Cr ODS steel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6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IRRADIATIONS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457200" y="2190157"/>
            <a:ext cx="4038600" cy="3936006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Ion Irradiated: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Section Sample</a:t>
            </a:r>
          </a:p>
          <a:p>
            <a:pPr lvl="2" indent="-342900"/>
            <a:r>
              <a:rPr lang="en-US" dirty="0" smtClean="0"/>
              <a:t>20mm x 2mm x 2mm bar</a:t>
            </a:r>
          </a:p>
          <a:p>
            <a:pPr lvl="2" indent="-342900"/>
            <a:endParaRPr lang="en-US" dirty="0" smtClean="0"/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Mechanically Polish</a:t>
            </a:r>
            <a:endParaRPr lang="en-US" baseline="30000" dirty="0"/>
          </a:p>
          <a:p>
            <a:pPr lvl="2" indent="-342900"/>
            <a:r>
              <a:rPr lang="en-US" dirty="0" smtClean="0"/>
              <a:t>Through 4000 grit </a:t>
            </a:r>
            <a:r>
              <a:rPr lang="en-US" dirty="0" err="1" smtClean="0"/>
              <a:t>SiC</a:t>
            </a:r>
            <a:r>
              <a:rPr lang="en-US" dirty="0" smtClean="0"/>
              <a:t> Paper</a:t>
            </a:r>
          </a:p>
          <a:p>
            <a:pPr lvl="2" indent="-342900"/>
            <a:endParaRPr lang="en-US" dirty="0" smtClean="0"/>
          </a:p>
          <a:p>
            <a:pPr lvl="1" indent="-342900"/>
            <a:r>
              <a:rPr lang="en-US" dirty="0" smtClean="0"/>
              <a:t>Electropolish</a:t>
            </a:r>
          </a:p>
          <a:p>
            <a:pPr lvl="2" indent="-342900"/>
            <a:r>
              <a:rPr lang="en-US" dirty="0" smtClean="0"/>
              <a:t>10% Perchloric acid</a:t>
            </a:r>
          </a:p>
          <a:p>
            <a:pPr lvl="2" indent="-342900"/>
            <a:r>
              <a:rPr lang="en-US" dirty="0" smtClean="0"/>
              <a:t>90% Methanol</a:t>
            </a:r>
          </a:p>
          <a:p>
            <a:pPr lvl="2" indent="-342900"/>
            <a:r>
              <a:rPr lang="en-US" dirty="0" smtClean="0"/>
              <a:t>20 seconds</a:t>
            </a:r>
          </a:p>
          <a:p>
            <a:pPr lvl="2" indent="-342900"/>
            <a:r>
              <a:rPr lang="en-US" dirty="0" smtClean="0"/>
              <a:t>-40°C</a:t>
            </a:r>
          </a:p>
          <a:p>
            <a:pPr lvl="2" indent="-342900"/>
            <a:r>
              <a:rPr lang="en-US" dirty="0" smtClean="0"/>
              <a:t>35 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3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2190157"/>
                <a:ext cx="4038600" cy="3936006"/>
              </a:xfrm>
              <a:ln>
                <a:solidFill>
                  <a:schemeClr val="tx1"/>
                </a:solidFill>
              </a:ln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1" dirty="0" smtClean="0"/>
                  <a:t>Neutron </a:t>
                </a:r>
                <a:r>
                  <a:rPr lang="en-US" b="1" dirty="0"/>
                  <a:t>Irradiated: </a:t>
                </a:r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Section Sample</a:t>
                </a:r>
              </a:p>
              <a:p>
                <a:pPr lvl="2" indent="-342900"/>
                <a:r>
                  <a:rPr lang="en-US" dirty="0" smtClean="0"/>
                  <a:t>3 mm discs</a:t>
                </a:r>
              </a:p>
              <a:p>
                <a:pPr lvl="2" indent="-342900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 smtClean="0"/>
                  <a:t> 150 – 200 </a:t>
                </a:r>
                <a:r>
                  <a:rPr lang="el-GR" dirty="0" smtClean="0"/>
                  <a:t>μ</a:t>
                </a:r>
                <a:r>
                  <a:rPr lang="en-US" dirty="0" smtClean="0"/>
                  <a:t>m thick</a:t>
                </a:r>
                <a:endParaRPr lang="en-US" dirty="0"/>
              </a:p>
              <a:p>
                <a:pPr lvl="2" indent="-342900"/>
                <a:endParaRPr lang="en-US" dirty="0"/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Mechanically Polish</a:t>
                </a:r>
                <a:endParaRPr lang="en-US" baseline="30000" dirty="0"/>
              </a:p>
              <a:p>
                <a:pPr lvl="2" indent="-342900"/>
                <a:r>
                  <a:rPr lang="en-US" dirty="0"/>
                  <a:t>Through 4000 grit </a:t>
                </a:r>
                <a:r>
                  <a:rPr lang="en-US" dirty="0" err="1"/>
                  <a:t>SiC</a:t>
                </a:r>
                <a:r>
                  <a:rPr lang="en-US" dirty="0"/>
                  <a:t> Paper</a:t>
                </a:r>
              </a:p>
              <a:p>
                <a:pPr lvl="1" indent="-342900"/>
                <a:endParaRPr lang="en-US" dirty="0" smtClean="0"/>
              </a:p>
              <a:p>
                <a:pPr lvl="1" indent="-342900"/>
                <a:r>
                  <a:rPr lang="en-US" dirty="0" smtClean="0"/>
                  <a:t>Electropolish</a:t>
                </a:r>
                <a:endParaRPr lang="en-US" dirty="0"/>
              </a:p>
              <a:p>
                <a:pPr lvl="2" indent="-342900"/>
                <a:r>
                  <a:rPr lang="en-US" dirty="0"/>
                  <a:t>10% Perchloric acid</a:t>
                </a:r>
              </a:p>
              <a:p>
                <a:pPr lvl="2" indent="-342900"/>
                <a:r>
                  <a:rPr lang="en-US" dirty="0"/>
                  <a:t>90% Methanol</a:t>
                </a:r>
              </a:p>
              <a:p>
                <a:pPr lvl="2" indent="-342900"/>
                <a:r>
                  <a:rPr lang="en-US" dirty="0" smtClean="0"/>
                  <a:t>-35°C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0" name="Content Placeholder 3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2190157"/>
                <a:ext cx="4038600" cy="3936006"/>
              </a:xfrm>
              <a:blipFill rotWithShape="0">
                <a:blip r:embed="rId2"/>
                <a:stretch>
                  <a:fillRect l="-1958" t="-2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Placeholder 3"/>
          <p:cNvSpPr txBox="1">
            <a:spLocks/>
          </p:cNvSpPr>
          <p:nvPr/>
        </p:nvSpPr>
        <p:spPr>
          <a:xfrm>
            <a:off x="2266553" y="1550395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7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IRRADIATIONS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Ion Irradiations: </a:t>
                </a:r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Michigan Ion Beam Laboratory</a:t>
                </a:r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5 MeV Fe</a:t>
                </a:r>
                <a:r>
                  <a:rPr lang="en-US" sz="2200" baseline="30000" dirty="0" smtClean="0"/>
                  <a:t>++ </a:t>
                </a:r>
                <a:r>
                  <a:rPr lang="en-US" sz="2200" dirty="0" smtClean="0"/>
                  <a:t>Ions</a:t>
                </a:r>
                <a:endParaRPr lang="en-US" sz="2200" baseline="30000" dirty="0"/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Dose:  100 displacements per atom (dpa)</a:t>
                </a:r>
              </a:p>
              <a:p>
                <a:pPr lvl="2" indent="-342900"/>
                <a:r>
                  <a:rPr lang="en-US" sz="2000" dirty="0" smtClean="0"/>
                  <a:t>SRIM 2013™</a:t>
                </a:r>
              </a:p>
              <a:p>
                <a:pPr lvl="2" indent="-342900"/>
                <a:r>
                  <a:rPr lang="en-US" sz="2000" dirty="0" smtClean="0"/>
                  <a:t>Detailed Calculation</a:t>
                </a:r>
              </a:p>
              <a:p>
                <a:pPr lvl="2" indent="-342900"/>
                <a:r>
                  <a:rPr lang="en-US" sz="2000" dirty="0"/>
                  <a:t>600 </a:t>
                </a:r>
                <a:r>
                  <a:rPr lang="en-US" sz="2000" dirty="0" smtClean="0"/>
                  <a:t>nm</a:t>
                </a:r>
              </a:p>
              <a:p>
                <a:pPr lvl="2" indent="-342900"/>
                <a:r>
                  <a:rPr lang="en-US" sz="2000" dirty="0"/>
                  <a:t>Layer Thickness = 1.94 </a:t>
                </a:r>
                <a:r>
                  <a:rPr lang="el-GR" sz="2000" dirty="0"/>
                  <a:t>μ</a:t>
                </a:r>
                <a:r>
                  <a:rPr lang="en-US" sz="2000" dirty="0"/>
                  <a:t>m</a:t>
                </a:r>
              </a:p>
              <a:p>
                <a:pPr lvl="2" indent="-342900"/>
                <a:endParaRPr lang="en-US" sz="2000" dirty="0" smtClean="0"/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Temp:  399.3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200" dirty="0" smtClean="0"/>
                  <a:t> 4.4°C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81260"/>
            <a:ext cx="2896979" cy="2832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0980" y="3516603"/>
            <a:ext cx="307777" cy="2510718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dpa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42776" y="4237579"/>
            <a:ext cx="432942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199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2776" y="4714747"/>
            <a:ext cx="432942" cy="4231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142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42776" y="5170098"/>
            <a:ext cx="432942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85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2776" y="5607169"/>
            <a:ext cx="432942" cy="4231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592803"/>
            <a:ext cx="1295400" cy="369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85879" y="5991849"/>
            <a:ext cx="2286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5991849"/>
            <a:ext cx="10668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Depth (nm)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03189" y="5991849"/>
            <a:ext cx="5715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Up Arrow 13"/>
          <p:cNvSpPr/>
          <p:nvPr/>
        </p:nvSpPr>
        <p:spPr>
          <a:xfrm flipV="1">
            <a:off x="5740400" y="4593752"/>
            <a:ext cx="139700" cy="54771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810250" y="5186260"/>
            <a:ext cx="0" cy="9097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10225" y="6100660"/>
            <a:ext cx="400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>
            <a:endCxn id="25" idx="1"/>
          </p:cNvCxnSpPr>
          <p:nvPr/>
        </p:nvCxnSpPr>
        <p:spPr>
          <a:xfrm flipV="1">
            <a:off x="5810250" y="5183978"/>
            <a:ext cx="1980747" cy="22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90997" y="5076256"/>
            <a:ext cx="36620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6629400" y="4148035"/>
            <a:ext cx="19050" cy="1952625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07150" y="6109156"/>
            <a:ext cx="444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1280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648450" y="4148035"/>
            <a:ext cx="1142547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790997" y="4045638"/>
            <a:ext cx="36620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237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8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IRRADIATIONS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b="1" dirty="0" smtClean="0"/>
              <a:t>Neutron Irradiations: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Advanced Test Reactor (ATR) at Idaho National Lab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Dose:  3 dpa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Temp:  500°C</a:t>
            </a:r>
          </a:p>
          <a:p>
            <a:pPr lvl="1" indent="-342900">
              <a:buFont typeface="Arial" panose="020B0604020202020204" pitchFamily="34" charset="0"/>
              <a:buChar char="•"/>
            </a:pPr>
            <a:endParaRPr lang="en-US" sz="27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567365"/>
            <a:ext cx="3385300" cy="3443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92154" y="6010772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[9]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683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32013"/>
            <a:ext cx="7772400" cy="774700"/>
          </a:xfrm>
        </p:spPr>
        <p:txBody>
          <a:bodyPr/>
          <a:lstStyle/>
          <a:p>
            <a:pPr algn="ctr"/>
            <a:r>
              <a:rPr lang="en-US" dirty="0" smtClean="0"/>
              <a:t>Experimental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48000"/>
            <a:ext cx="7772400" cy="2667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Irradiate the Samples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 Nano-Indentation</a:t>
            </a:r>
          </a:p>
          <a:p>
            <a:pPr marL="457200" indent="-457200">
              <a:buFont typeface="+mj-lt"/>
              <a:buAutoNum type="arabicPeriod"/>
            </a:pP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Determine Plastic Zone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Determine Tensile Properties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2312" y="3657600"/>
            <a:ext cx="3468687" cy="8270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NANO-INDENTATION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274194"/>
            <a:ext cx="4038600" cy="3851969"/>
          </a:xfrm>
        </p:spPr>
        <p:txBody>
          <a:bodyPr>
            <a:normAutofit fontScale="47500" lnSpcReduction="20000"/>
          </a:bodyPr>
          <a:lstStyle/>
          <a:p>
            <a:r>
              <a:rPr lang="en-US" sz="5900" dirty="0" smtClean="0"/>
              <a:t>As Received</a:t>
            </a:r>
          </a:p>
          <a:p>
            <a:endParaRPr lang="en-US" dirty="0" smtClean="0"/>
          </a:p>
          <a:p>
            <a:pPr lvl="1"/>
            <a:r>
              <a:rPr lang="en-US" sz="2900" b="1" dirty="0" smtClean="0"/>
              <a:t>Section Sample</a:t>
            </a:r>
          </a:p>
          <a:p>
            <a:pPr lvl="2"/>
            <a:r>
              <a:rPr lang="en-US" sz="2500" dirty="0" smtClean="0"/>
              <a:t>Allied </a:t>
            </a:r>
            <a:r>
              <a:rPr lang="en-US" sz="2500" dirty="0" err="1" smtClean="0"/>
              <a:t>Techcut</a:t>
            </a:r>
            <a:r>
              <a:rPr lang="en-US" sz="2500" dirty="0" smtClean="0"/>
              <a:t> 4™ Diamond Saw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sz="2900" b="1" dirty="0" smtClean="0"/>
              <a:t>Mechanically Polish</a:t>
            </a:r>
          </a:p>
          <a:p>
            <a:pPr lvl="2"/>
            <a:r>
              <a:rPr lang="en-US" sz="2500" dirty="0" smtClean="0"/>
              <a:t>Allied-M prep B™</a:t>
            </a:r>
          </a:p>
          <a:p>
            <a:pPr lvl="2"/>
            <a:r>
              <a:rPr lang="en-US" sz="2500" dirty="0" smtClean="0"/>
              <a:t>Through 1200 grit </a:t>
            </a:r>
            <a:r>
              <a:rPr lang="en-US" sz="2500" dirty="0" err="1" smtClean="0"/>
              <a:t>SiC</a:t>
            </a:r>
            <a:r>
              <a:rPr lang="en-US" sz="2500" dirty="0" smtClean="0"/>
              <a:t> Paper</a:t>
            </a:r>
          </a:p>
          <a:p>
            <a:pPr lvl="2"/>
            <a:r>
              <a:rPr lang="en-US" sz="2500" dirty="0" smtClean="0"/>
              <a:t>Buehler </a:t>
            </a:r>
            <a:r>
              <a:rPr lang="en-US" sz="2500" dirty="0" err="1" smtClean="0"/>
              <a:t>MetaDi</a:t>
            </a:r>
            <a:r>
              <a:rPr lang="en-US" sz="2500" dirty="0" smtClean="0"/>
              <a:t>™ Poly Crystalline Diamond Suspension through 0.05</a:t>
            </a:r>
            <a:r>
              <a:rPr lang="el-GR" sz="2500" dirty="0" smtClean="0"/>
              <a:t>μ</a:t>
            </a:r>
            <a:r>
              <a:rPr lang="en-US" sz="2500" dirty="0" smtClean="0"/>
              <a:t>m</a:t>
            </a:r>
          </a:p>
          <a:p>
            <a:pPr lvl="2"/>
            <a:endParaRPr lang="en-US" dirty="0" smtClean="0"/>
          </a:p>
          <a:p>
            <a:pPr lvl="1"/>
            <a:r>
              <a:rPr lang="en-US" sz="2900" b="1" dirty="0" smtClean="0"/>
              <a:t>Electropolish</a:t>
            </a:r>
          </a:p>
          <a:p>
            <a:pPr lvl="2"/>
            <a:r>
              <a:rPr lang="en-US" sz="2500" dirty="0" smtClean="0"/>
              <a:t>10% Perchloric acid</a:t>
            </a:r>
          </a:p>
          <a:p>
            <a:pPr lvl="2"/>
            <a:r>
              <a:rPr lang="en-US" sz="2500" dirty="0" smtClean="0"/>
              <a:t>90% Methanol</a:t>
            </a:r>
          </a:p>
          <a:p>
            <a:pPr lvl="2"/>
            <a:r>
              <a:rPr lang="en-US" sz="2500" dirty="0" smtClean="0"/>
              <a:t>20 Seconds</a:t>
            </a:r>
          </a:p>
          <a:p>
            <a:pPr lvl="2"/>
            <a:r>
              <a:rPr lang="en-US" sz="2500" dirty="0" smtClean="0"/>
              <a:t>-40°C</a:t>
            </a:r>
          </a:p>
          <a:p>
            <a:pPr lvl="2"/>
            <a:r>
              <a:rPr lang="en-US" sz="2500" dirty="0" smtClean="0"/>
              <a:t>35 V</a:t>
            </a:r>
            <a:endParaRPr lang="en-US" sz="25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74194"/>
            <a:ext cx="3668814" cy="3141191"/>
          </a:xfr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2266553" y="1550395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Sample Preparation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2907" y="5499422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Surface Roughness: 57.83 nm</a:t>
            </a:r>
          </a:p>
          <a:p>
            <a:pPr algn="ctr"/>
            <a:r>
              <a:rPr lang="en-US" dirty="0" smtClean="0"/>
              <a:t>Peak to Valley: 290.77 nm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6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NANO-INDENTATION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274194"/>
            <a:ext cx="4038600" cy="3851969"/>
          </a:xfrm>
        </p:spPr>
        <p:txBody>
          <a:bodyPr>
            <a:normAutofit/>
          </a:bodyPr>
          <a:lstStyle/>
          <a:p>
            <a:r>
              <a:rPr lang="en-US" dirty="0" smtClean="0"/>
              <a:t>Neutron Irradiated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b="1" dirty="0" smtClean="0"/>
              <a:t>Electropolish</a:t>
            </a:r>
          </a:p>
          <a:p>
            <a:pPr lvl="2"/>
            <a:r>
              <a:rPr lang="en-US" dirty="0" smtClean="0"/>
              <a:t>5% Perchloric acid</a:t>
            </a:r>
          </a:p>
          <a:p>
            <a:pPr lvl="2"/>
            <a:r>
              <a:rPr lang="en-US" dirty="0" smtClean="0"/>
              <a:t>95% Methanol</a:t>
            </a:r>
          </a:p>
          <a:p>
            <a:pPr lvl="2"/>
            <a:r>
              <a:rPr lang="en-US" dirty="0" smtClean="0"/>
              <a:t>5 Seconds</a:t>
            </a:r>
          </a:p>
          <a:p>
            <a:pPr lvl="2"/>
            <a:r>
              <a:rPr lang="en-US" dirty="0" smtClean="0"/>
              <a:t>-45°C</a:t>
            </a:r>
          </a:p>
          <a:p>
            <a:pPr lvl="2"/>
            <a:r>
              <a:rPr lang="en-US" dirty="0" smtClean="0"/>
              <a:t>80 V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91" y="2274194"/>
            <a:ext cx="3014232" cy="3141191"/>
          </a:xfr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2266553" y="1550395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Sample Preparation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2907" y="5499422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Surface Roughness: 52.23 nm</a:t>
            </a:r>
          </a:p>
          <a:p>
            <a:pPr algn="ctr"/>
            <a:r>
              <a:rPr lang="en-US" dirty="0" smtClean="0"/>
              <a:t>Peak to Valley: 244.72 nm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NANO-INDENTATION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274194"/>
            <a:ext cx="4038600" cy="3851969"/>
          </a:xfrm>
        </p:spPr>
        <p:txBody>
          <a:bodyPr>
            <a:normAutofit/>
          </a:bodyPr>
          <a:lstStyle/>
          <a:p>
            <a:r>
              <a:rPr lang="en-US" dirty="0" smtClean="0"/>
              <a:t>Ion Irradiated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b="1" dirty="0" smtClean="0"/>
              <a:t>No Polishing Performed</a:t>
            </a:r>
          </a:p>
          <a:p>
            <a:pPr lvl="1"/>
            <a:endParaRPr lang="en-US" dirty="0"/>
          </a:p>
          <a:p>
            <a:pPr lvl="2"/>
            <a:r>
              <a:rPr lang="en-US" dirty="0" smtClean="0"/>
              <a:t>Prevent loss of irradiated layer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91" y="2541244"/>
            <a:ext cx="3420150" cy="2958177"/>
          </a:xfr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2266553" y="1550395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Sample Preparation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3000" y="5527342"/>
            <a:ext cx="3156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Surface Roughness: 100.172 nm</a:t>
            </a:r>
          </a:p>
          <a:p>
            <a:pPr algn="ctr"/>
            <a:r>
              <a:rPr lang="en-US" dirty="0" smtClean="0"/>
              <a:t>Peak to Valley: 732.387 nm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NANO-INDENTATION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Hysitron </a:t>
            </a:r>
            <a:r>
              <a:rPr lang="en-US" dirty="0" smtClean="0"/>
              <a:t>TI-950</a:t>
            </a:r>
          </a:p>
          <a:p>
            <a:pPr lvl="1"/>
            <a:r>
              <a:rPr lang="en-US" dirty="0" err="1" smtClean="0"/>
              <a:t>MaCS</a:t>
            </a:r>
            <a:r>
              <a:rPr lang="en-US" dirty="0" smtClean="0"/>
              <a:t> Lab, CAES </a:t>
            </a:r>
            <a:endParaRPr lang="en-US" dirty="0"/>
          </a:p>
          <a:p>
            <a:r>
              <a:rPr lang="en-US" dirty="0" smtClean="0"/>
              <a:t>Depth Control</a:t>
            </a:r>
          </a:p>
          <a:p>
            <a:r>
              <a:rPr lang="en-US" dirty="0" smtClean="0"/>
              <a:t>High Load Berkovich Indenter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4" r="30861"/>
          <a:stretch/>
        </p:blipFill>
        <p:spPr>
          <a:xfrm>
            <a:off x="4572000" y="1981200"/>
            <a:ext cx="2514600" cy="3191000"/>
          </a:xfrm>
        </p:spPr>
      </p:pic>
      <p:sp>
        <p:nvSpPr>
          <p:cNvPr id="6" name="TextBox 5"/>
          <p:cNvSpPr txBox="1"/>
          <p:nvPr/>
        </p:nvSpPr>
        <p:spPr>
          <a:xfrm>
            <a:off x="6324600" y="5173624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[10]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48000"/>
            <a:ext cx="1168602" cy="1303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3400" y="4351726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[11]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7476146" y="2922666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65.3°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220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91000"/>
            <a:ext cx="3861346" cy="2011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NANO-INDENTATION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Mounts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2965766" cy="20147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02" y="2209800"/>
            <a:ext cx="2855287" cy="2011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51974" y="336738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Ion Irradiated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24600" y="339471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Received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67100" y="534858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Neutron Irradiated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32013"/>
            <a:ext cx="7772400" cy="774700"/>
          </a:xfrm>
        </p:spPr>
        <p:txBody>
          <a:bodyPr/>
          <a:lstStyle/>
          <a:p>
            <a:pPr algn="ctr"/>
            <a:r>
              <a:rPr lang="en-US" dirty="0" smtClean="0"/>
              <a:t>Experimental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48000"/>
            <a:ext cx="7772400" cy="2667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Irradiate the Samples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 Nano-Indentation</a:t>
            </a:r>
          </a:p>
          <a:p>
            <a:pPr marL="457200" indent="-457200">
              <a:buFont typeface="+mj-lt"/>
              <a:buAutoNum type="arabicPeriod"/>
            </a:pP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Determine Plastic Zone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Determine Tensile Properties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5963" y="4381500"/>
            <a:ext cx="3266437" cy="8270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0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Oxide Dispersion Strengthened (ODS) Steel</a:t>
            </a:r>
          </a:p>
          <a:p>
            <a:pPr lvl="1"/>
            <a:r>
              <a:rPr lang="en-US" dirty="0" smtClean="0"/>
              <a:t>Irradiation Effects on Metals</a:t>
            </a:r>
          </a:p>
          <a:p>
            <a:pPr lvl="1"/>
            <a:r>
              <a:rPr lang="en-US" dirty="0" smtClean="0"/>
              <a:t>Nano-Indentation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Characterization of Plastic Zone</a:t>
            </a:r>
          </a:p>
          <a:p>
            <a:r>
              <a:rPr lang="en-US" dirty="0" smtClean="0"/>
              <a:t>Changes in Tensile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798638"/>
            <a:ext cx="4040188" cy="639762"/>
          </a:xfrm>
        </p:spPr>
        <p:txBody>
          <a:bodyPr/>
          <a:lstStyle/>
          <a:p>
            <a:pPr algn="ctr"/>
            <a:r>
              <a:rPr lang="en-US" dirty="0" smtClean="0"/>
              <a:t>Dislocation Imaging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98638"/>
            <a:ext cx="4041775" cy="639762"/>
          </a:xfrm>
        </p:spPr>
        <p:txBody>
          <a:bodyPr/>
          <a:lstStyle/>
          <a:p>
            <a:pPr algn="ctr"/>
            <a:r>
              <a:rPr lang="en-US" dirty="0" smtClean="0"/>
              <a:t>Orientation Mapping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" t="1899" r="1404" b="4978"/>
          <a:stretch/>
        </p:blipFill>
        <p:spPr>
          <a:xfrm>
            <a:off x="4645025" y="2667000"/>
            <a:ext cx="4336835" cy="3191256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t="10742" b="8477"/>
          <a:stretch/>
        </p:blipFill>
        <p:spPr>
          <a:xfrm>
            <a:off x="793118" y="2667000"/>
            <a:ext cx="3368351" cy="3191854"/>
          </a:xfrm>
        </p:spPr>
      </p:pic>
      <p:sp>
        <p:nvSpPr>
          <p:cNvPr id="3" name="TextBox 2"/>
          <p:cNvSpPr txBox="1"/>
          <p:nvPr/>
        </p:nvSpPr>
        <p:spPr>
          <a:xfrm>
            <a:off x="3932869" y="5908316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[12]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8686800" y="5908316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[13]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3177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84" y="2354464"/>
            <a:ext cx="3704632" cy="3714727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Polycrystalline Irradiated Material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95716" y="6034045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[14]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058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4678956" y="2355477"/>
            <a:ext cx="4038600" cy="38354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FOCUSED ION BEAM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itchFamily="34" charset="0"/>
              <a:buChar char="•"/>
            </a:pPr>
            <a:r>
              <a:rPr lang="en-US" dirty="0"/>
              <a:t>FEI Quanta™ 3D FEG</a:t>
            </a:r>
          </a:p>
          <a:p>
            <a:pPr lvl="1">
              <a:buClr>
                <a:schemeClr val="accent2"/>
              </a:buClr>
              <a:buFont typeface="Arial" pitchFamily="34" charset="0"/>
              <a:buChar char="•"/>
            </a:pPr>
            <a:r>
              <a:rPr lang="en-US" dirty="0" err="1" smtClean="0"/>
              <a:t>MaCS</a:t>
            </a:r>
            <a:r>
              <a:rPr lang="en-US" dirty="0" smtClean="0"/>
              <a:t> Lab (CAES)</a:t>
            </a:r>
          </a:p>
          <a:p>
            <a:pPr lvl="1">
              <a:buClr>
                <a:schemeClr val="accent2"/>
              </a:buClr>
              <a:buFont typeface="Arial" pitchFamily="34" charset="0"/>
              <a:buChar char="•"/>
            </a:pPr>
            <a:endParaRPr lang="en-US" dirty="0" smtClean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38557"/>
            <a:ext cx="3492686" cy="2669411"/>
          </a:xfrm>
        </p:spPr>
      </p:pic>
      <p:sp>
        <p:nvSpPr>
          <p:cNvPr id="17" name="TextBox 16"/>
          <p:cNvSpPr txBox="1"/>
          <p:nvPr/>
        </p:nvSpPr>
        <p:spPr>
          <a:xfrm>
            <a:off x="3873686" y="5407968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[15]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683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3"/>
          <a:stretch/>
        </p:blipFill>
        <p:spPr>
          <a:xfrm>
            <a:off x="2590800" y="2274194"/>
            <a:ext cx="4023911" cy="3669406"/>
          </a:xfr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2850156" y="4023201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As Received</a:t>
            </a:r>
            <a:endParaRPr lang="en-US" sz="160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907556" y="4048838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Ion Irradiated</a:t>
            </a:r>
            <a:endParaRPr lang="en-US" sz="1600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3631204" y="5943600"/>
            <a:ext cx="1943101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Neutron  Irradiated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30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99" y="2590800"/>
            <a:ext cx="3481002" cy="3202991"/>
          </a:xfrm>
        </p:spPr>
      </p:pic>
    </p:spTree>
    <p:extLst>
      <p:ext uri="{BB962C8B-B14F-4D97-AF65-F5344CB8AC3E}">
        <p14:creationId xmlns:p14="http://schemas.microsoft.com/office/powerpoint/2010/main" val="59664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ASTAR Imaging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2286000"/>
                <a:ext cx="4419600" cy="40386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Image software that scans the sample and records diffraction patterns as it goes.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Structure File</a:t>
                </a:r>
              </a:p>
              <a:p>
                <a:pPr lvl="2"/>
                <a:r>
                  <a:rPr lang="en-US" dirty="0" smtClean="0"/>
                  <a:t>Pearson’s Crystal Data</a:t>
                </a:r>
              </a:p>
              <a:p>
                <a:pPr lvl="2"/>
                <a:r>
                  <a:rPr lang="en-US" dirty="0" smtClean="0"/>
                  <a:t>Fe 92%, Cr 8%</a:t>
                </a:r>
              </a:p>
              <a:p>
                <a:pPr lvl="2"/>
                <a:r>
                  <a:rPr lang="en-US" dirty="0" smtClean="0"/>
                  <a:t>a = 2.877 nm</a:t>
                </a:r>
              </a:p>
              <a:p>
                <a:pPr lvl="2"/>
                <a:r>
                  <a:rPr lang="en-US" dirty="0" smtClean="0"/>
                  <a:t>Space Group 229</a:t>
                </a:r>
              </a:p>
              <a:p>
                <a:pPr lvl="3"/>
                <a:r>
                  <a:rPr lang="en-US" dirty="0" err="1" smtClean="0"/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/>
                  <a:t>m</a:t>
                </a:r>
              </a:p>
              <a:p>
                <a:pPr lvl="2"/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2286000"/>
                <a:ext cx="4419600" cy="4038600"/>
              </a:xfrm>
              <a:blipFill rotWithShape="0">
                <a:blip r:embed="rId2"/>
                <a:stretch>
                  <a:fillRect l="-2345" t="-3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0" t="8588" r="31967" b="4074"/>
          <a:stretch/>
        </p:blipFill>
        <p:spPr bwMode="auto">
          <a:xfrm>
            <a:off x="5257800" y="2157719"/>
            <a:ext cx="2676076" cy="413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43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17064"/>
            <a:ext cx="3123847" cy="2688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52" y="2417064"/>
            <a:ext cx="3123848" cy="2688336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6019800" y="5364745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As Received</a:t>
            </a:r>
            <a:endParaRPr lang="en-US" sz="160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624394" y="5364745"/>
            <a:ext cx="184279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Neutron Irradiated</a:t>
            </a:r>
            <a:endParaRPr lang="en-US" sz="1600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ASTAR Imaging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5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2" t="17421" r="30602" b="18202"/>
          <a:stretch/>
        </p:blipFill>
        <p:spPr>
          <a:xfrm>
            <a:off x="522336" y="2233919"/>
            <a:ext cx="2830464" cy="2688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2" t="12135" r="18733" b="11543"/>
          <a:stretch/>
        </p:blipFill>
        <p:spPr>
          <a:xfrm>
            <a:off x="3512420" y="2233919"/>
            <a:ext cx="2544145" cy="2688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6" t="8224" r="8037" b="1806"/>
          <a:stretch/>
        </p:blipFill>
        <p:spPr>
          <a:xfrm>
            <a:off x="6248399" y="2226942"/>
            <a:ext cx="2784137" cy="2688336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6916567" y="4914904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As Received</a:t>
            </a:r>
            <a:endParaRPr lang="en-US" sz="160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890899" y="4915278"/>
            <a:ext cx="1762563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Neutron Irradiated</a:t>
            </a:r>
            <a:endParaRPr lang="en-US" sz="1600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200365" y="4915278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Ion Irradiated</a:t>
            </a:r>
            <a:endParaRPr lang="en-US" sz="1600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Imaging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555762" y="4461680"/>
            <a:ext cx="609600" cy="338920"/>
            <a:chOff x="3657600" y="4461680"/>
            <a:chExt cx="609600" cy="338920"/>
          </a:xfrm>
        </p:grpSpPr>
        <p:sp>
          <p:nvSpPr>
            <p:cNvPr id="15" name="Rectangle 14"/>
            <p:cNvSpPr/>
            <p:nvPr/>
          </p:nvSpPr>
          <p:spPr>
            <a:xfrm>
              <a:off x="3657600" y="4495800"/>
              <a:ext cx="6096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714966" y="4724400"/>
              <a:ext cx="4948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686283" y="4461680"/>
              <a:ext cx="552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l-GR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7584" y="4461680"/>
            <a:ext cx="609600" cy="338920"/>
            <a:chOff x="3657600" y="4461680"/>
            <a:chExt cx="609600" cy="338920"/>
          </a:xfrm>
        </p:grpSpPr>
        <p:sp>
          <p:nvSpPr>
            <p:cNvPr id="19" name="Rectangle 18"/>
            <p:cNvSpPr/>
            <p:nvPr/>
          </p:nvSpPr>
          <p:spPr>
            <a:xfrm>
              <a:off x="3657600" y="4495800"/>
              <a:ext cx="6096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714966" y="4724400"/>
              <a:ext cx="4948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686283" y="4461680"/>
              <a:ext cx="552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l-GR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6596" y="4461680"/>
            <a:ext cx="609600" cy="338920"/>
            <a:chOff x="3657600" y="4461680"/>
            <a:chExt cx="609600" cy="338920"/>
          </a:xfrm>
        </p:grpSpPr>
        <p:sp>
          <p:nvSpPr>
            <p:cNvPr id="23" name="Rectangle 22"/>
            <p:cNvSpPr/>
            <p:nvPr/>
          </p:nvSpPr>
          <p:spPr>
            <a:xfrm>
              <a:off x="3657600" y="4495800"/>
              <a:ext cx="6096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714966" y="4724400"/>
              <a:ext cx="4948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686283" y="4461680"/>
              <a:ext cx="552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l-GR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3166641" y="2233673"/>
            <a:ext cx="0" cy="268135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5054" y="2238385"/>
            <a:ext cx="0" cy="268135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814965" y="2233545"/>
            <a:ext cx="0" cy="268135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2" t="17421" r="30602" b="18202"/>
          <a:stretch/>
        </p:blipFill>
        <p:spPr>
          <a:xfrm>
            <a:off x="522336" y="2233919"/>
            <a:ext cx="2830464" cy="2688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2" t="12135" r="18733" b="11543"/>
          <a:stretch/>
        </p:blipFill>
        <p:spPr>
          <a:xfrm>
            <a:off x="3512420" y="2233919"/>
            <a:ext cx="2544145" cy="2688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6" t="8224" r="8037" b="1806"/>
          <a:stretch/>
        </p:blipFill>
        <p:spPr>
          <a:xfrm>
            <a:off x="6248399" y="2226942"/>
            <a:ext cx="2784137" cy="2688336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6916567" y="4914904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As Received</a:t>
            </a:r>
            <a:endParaRPr lang="en-US" sz="160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890899" y="4915278"/>
            <a:ext cx="1762563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Neutron Irradiated</a:t>
            </a:r>
            <a:endParaRPr lang="en-US" sz="1600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200365" y="4915278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Ion Irradiated</a:t>
            </a:r>
            <a:endParaRPr lang="en-US" sz="1600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Imaging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555762" y="4461680"/>
            <a:ext cx="609600" cy="338920"/>
            <a:chOff x="3657600" y="4461680"/>
            <a:chExt cx="609600" cy="338920"/>
          </a:xfrm>
        </p:grpSpPr>
        <p:sp>
          <p:nvSpPr>
            <p:cNvPr id="15" name="Rectangle 14"/>
            <p:cNvSpPr/>
            <p:nvPr/>
          </p:nvSpPr>
          <p:spPr>
            <a:xfrm>
              <a:off x="3657600" y="4495800"/>
              <a:ext cx="6096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714966" y="4724400"/>
              <a:ext cx="4948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686283" y="4461680"/>
              <a:ext cx="552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l-GR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7584" y="4461680"/>
            <a:ext cx="609600" cy="338920"/>
            <a:chOff x="3657600" y="4461680"/>
            <a:chExt cx="609600" cy="338920"/>
          </a:xfrm>
        </p:grpSpPr>
        <p:sp>
          <p:nvSpPr>
            <p:cNvPr id="19" name="Rectangle 18"/>
            <p:cNvSpPr/>
            <p:nvPr/>
          </p:nvSpPr>
          <p:spPr>
            <a:xfrm>
              <a:off x="3657600" y="4495800"/>
              <a:ext cx="6096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714966" y="4724400"/>
              <a:ext cx="4948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686283" y="4461680"/>
              <a:ext cx="552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l-GR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6596" y="4461680"/>
            <a:ext cx="609600" cy="338920"/>
            <a:chOff x="3657600" y="4461680"/>
            <a:chExt cx="609600" cy="338920"/>
          </a:xfrm>
        </p:grpSpPr>
        <p:sp>
          <p:nvSpPr>
            <p:cNvPr id="23" name="Rectangle 22"/>
            <p:cNvSpPr/>
            <p:nvPr/>
          </p:nvSpPr>
          <p:spPr>
            <a:xfrm>
              <a:off x="3657600" y="4495800"/>
              <a:ext cx="6096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714966" y="4724400"/>
              <a:ext cx="4948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686283" y="4461680"/>
              <a:ext cx="552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l-GR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3166641" y="2233673"/>
            <a:ext cx="0" cy="268135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5054" y="2238385"/>
            <a:ext cx="0" cy="268135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814965" y="2233545"/>
            <a:ext cx="0" cy="268135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774108" y="2230550"/>
              <a:ext cx="2396880" cy="25819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228" y="2218670"/>
                <a:ext cx="2420640" cy="26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/>
              <p14:cNvContentPartPr/>
              <p14:nvPr/>
            </p14:nvContentPartPr>
            <p14:xfrm>
              <a:off x="6927443" y="2229030"/>
              <a:ext cx="1421640" cy="26816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15563" y="2217150"/>
                <a:ext cx="1445400" cy="27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3809483" y="2266830"/>
              <a:ext cx="2129760" cy="26103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7603" y="2254950"/>
                <a:ext cx="2153520" cy="26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785628" y="2238830"/>
              <a:ext cx="2393640" cy="2598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3748" y="2226950"/>
                <a:ext cx="2417400" cy="262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5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7" t="12772" r="30037" b="20063"/>
          <a:stretch/>
        </p:blipFill>
        <p:spPr>
          <a:xfrm>
            <a:off x="645857" y="1447800"/>
            <a:ext cx="2560322" cy="2688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2" t="7712" r="16776" b="9902"/>
          <a:stretch/>
        </p:blipFill>
        <p:spPr>
          <a:xfrm>
            <a:off x="3696907" y="1447800"/>
            <a:ext cx="2405353" cy="2688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85" t="4019" r="9030" b="3311"/>
          <a:stretch/>
        </p:blipFill>
        <p:spPr>
          <a:xfrm>
            <a:off x="6584225" y="1447800"/>
            <a:ext cx="2077351" cy="2688336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6899001" y="4162827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As Received</a:t>
            </a:r>
            <a:endParaRPr lang="en-US" sz="160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953756" y="4162805"/>
            <a:ext cx="1891654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Neutron Irradiated</a:t>
            </a:r>
            <a:endParaRPr lang="en-US" sz="1600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200365" y="4162805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Ion Irradiated</a:t>
            </a:r>
            <a:endParaRPr lang="en-US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410719"/>
              </p:ext>
            </p:extLst>
          </p:nvPr>
        </p:nvGraphicFramePr>
        <p:xfrm>
          <a:off x="1828800" y="4526280"/>
          <a:ext cx="5943600" cy="16459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981200"/>
                <a:gridCol w="1981200"/>
                <a:gridCol w="1981200"/>
              </a:tblGrid>
              <a:tr h="342643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Johnson’s Model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42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Plastic</a:t>
                      </a:r>
                      <a:r>
                        <a:rPr lang="en-US" baseline="0" dirty="0" smtClean="0"/>
                        <a:t> Zone (</a:t>
                      </a:r>
                      <a:r>
                        <a:rPr lang="el-GR" baseline="0" dirty="0" smtClean="0"/>
                        <a:t>μ</a:t>
                      </a:r>
                      <a:r>
                        <a:rPr lang="en-US" baseline="0" dirty="0" smtClean="0"/>
                        <a:t>m)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 Difference 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0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Ion</a:t>
                      </a:r>
                      <a:r>
                        <a:rPr lang="en-US" sz="1400" baseline="0" dirty="0" smtClean="0"/>
                        <a:t> Irradiated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3.5%</a:t>
                      </a:r>
                      <a:endParaRPr lang="en-US" sz="1400" dirty="0"/>
                    </a:p>
                  </a:txBody>
                  <a:tcPr/>
                </a:tc>
              </a:tr>
              <a:tr h="2910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Neutron Irradiated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3.0%</a:t>
                      </a:r>
                      <a:endParaRPr lang="en-US" sz="1400" dirty="0"/>
                    </a:p>
                  </a:txBody>
                  <a:tcPr/>
                </a:tc>
              </a:tr>
              <a:tr h="2910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As Received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3.17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3.9%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2981326" y="1447800"/>
            <a:ext cx="0" cy="2681359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72163" y="1452563"/>
            <a:ext cx="0" cy="2681359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72489" y="1447800"/>
            <a:ext cx="0" cy="2681359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45333" y="2883693"/>
            <a:ext cx="19812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817143" y="2710844"/>
            <a:ext cx="1856433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19886" y="2926551"/>
            <a:ext cx="15621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16915" y="2910363"/>
            <a:ext cx="123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4.181 </a:t>
            </a:r>
            <a:r>
              <a:rPr lang="el-G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30160" y="2771863"/>
            <a:ext cx="123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3.679 </a:t>
            </a:r>
            <a:r>
              <a:rPr lang="el-G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1918" y="2953243"/>
            <a:ext cx="123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3.297 </a:t>
            </a:r>
            <a:r>
              <a:rPr lang="el-G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5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5806" y="3429000"/>
            <a:ext cx="8229600" cy="76241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Why the research interest in Oxide Dispersion Strengthened Steels?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8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7" t="12772" r="30037" b="20063"/>
          <a:stretch/>
        </p:blipFill>
        <p:spPr>
          <a:xfrm>
            <a:off x="645857" y="1447800"/>
            <a:ext cx="2560322" cy="2688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2" t="7712" r="16776" b="9902"/>
          <a:stretch/>
        </p:blipFill>
        <p:spPr>
          <a:xfrm>
            <a:off x="3696907" y="1447800"/>
            <a:ext cx="2405353" cy="2688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85" t="4019" r="9030" b="3311"/>
          <a:stretch/>
        </p:blipFill>
        <p:spPr>
          <a:xfrm>
            <a:off x="6584225" y="1447800"/>
            <a:ext cx="2077351" cy="2688336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6899001" y="4162827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As Received</a:t>
            </a:r>
            <a:endParaRPr lang="en-US" sz="160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953756" y="4162805"/>
            <a:ext cx="1891654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Neutron Irradiated</a:t>
            </a:r>
            <a:endParaRPr lang="en-US" sz="1600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200365" y="4162805"/>
            <a:ext cx="1447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/>
              <a:t>Ion Irradiated</a:t>
            </a:r>
            <a:endParaRPr lang="en-US" sz="1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81326" y="1447800"/>
            <a:ext cx="0" cy="2681359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72163" y="1452563"/>
            <a:ext cx="0" cy="2681359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72489" y="1447800"/>
            <a:ext cx="0" cy="2681359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45333" y="2883693"/>
            <a:ext cx="19812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817143" y="2710844"/>
            <a:ext cx="1856433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19886" y="2926551"/>
            <a:ext cx="15621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16915" y="2910363"/>
            <a:ext cx="123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4.181 </a:t>
            </a:r>
            <a:r>
              <a:rPr lang="el-G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30160" y="2771863"/>
            <a:ext cx="123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3.679 </a:t>
            </a:r>
            <a:r>
              <a:rPr lang="el-G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1918" y="2953243"/>
            <a:ext cx="123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3.297 </a:t>
            </a:r>
            <a:r>
              <a:rPr lang="el-G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8" y="4544423"/>
            <a:ext cx="2456509" cy="162886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590676" y="4888709"/>
            <a:ext cx="0" cy="61912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7904" y="5059771"/>
            <a:ext cx="123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4.380 </a:t>
            </a:r>
            <a:r>
              <a:rPr lang="el-G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39" y="4545041"/>
            <a:ext cx="2321288" cy="1627632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4514747" y="4854933"/>
            <a:ext cx="0" cy="56284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61975" y="4997853"/>
            <a:ext cx="123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3.758 </a:t>
            </a:r>
            <a:r>
              <a:rPr lang="el-G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99"/>
          <a:stretch/>
        </p:blipFill>
        <p:spPr>
          <a:xfrm>
            <a:off x="6450818" y="4545041"/>
            <a:ext cx="2344163" cy="162763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7387213" y="4821421"/>
            <a:ext cx="0" cy="511674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34441" y="4951349"/>
            <a:ext cx="123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3.129 </a:t>
            </a:r>
            <a:r>
              <a:rPr lang="el-G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5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Summary</a:t>
            </a:r>
          </a:p>
          <a:p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ASTAR imaging demonstrates non-uniform orientation between grains</a:t>
            </a:r>
          </a:p>
          <a:p>
            <a:pPr lvl="2">
              <a:buClr>
                <a:schemeClr val="accent2"/>
              </a:buClr>
            </a:pPr>
            <a:endParaRPr lang="en-US" dirty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Plastic zone in polycrystalline materials can be imaged through bright field TEM.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For 9Cr ODS ratio of plastic zone to                                  indentation depth is: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Summary</a:t>
            </a:r>
          </a:p>
          <a:p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ASTAR imaging demonstrates non-uniform orientation between grains</a:t>
            </a:r>
          </a:p>
          <a:p>
            <a:pPr lvl="2">
              <a:buClr>
                <a:schemeClr val="accent2"/>
              </a:buClr>
            </a:pPr>
            <a:endParaRPr lang="en-US" dirty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Plastic zone in polycrystalline materials can be imaged through bright field TEM.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For 9Cr ODS ratio of plastic zone to                                  indentation depth is: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0" y="4876800"/>
                <a:ext cx="2781274" cy="923330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Ion Irradiated: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 smtClean="0"/>
                  <a:t> 5.97x</a:t>
                </a:r>
              </a:p>
              <a:p>
                <a:r>
                  <a:rPr lang="en-US" dirty="0" smtClean="0"/>
                  <a:t>Neutron Irradiated: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 smtClean="0"/>
                  <a:t> 6.24x</a:t>
                </a:r>
              </a:p>
              <a:p>
                <a:r>
                  <a:rPr lang="en-US" dirty="0" smtClean="0"/>
                  <a:t>As Received: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 smtClean="0"/>
                  <a:t> 6.59X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6800"/>
                <a:ext cx="2781274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1082" t="-1274" r="-433" b="-7643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67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32013"/>
            <a:ext cx="7772400" cy="774700"/>
          </a:xfrm>
        </p:spPr>
        <p:txBody>
          <a:bodyPr/>
          <a:lstStyle/>
          <a:p>
            <a:pPr algn="ctr"/>
            <a:r>
              <a:rPr lang="en-US" dirty="0" smtClean="0"/>
              <a:t>Experimental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48000"/>
            <a:ext cx="7772400" cy="2667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Irradiate the Samples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 Nano-Indentation</a:t>
            </a:r>
          </a:p>
          <a:p>
            <a:pPr marL="457200" indent="-457200">
              <a:buFont typeface="+mj-lt"/>
              <a:buAutoNum type="arabicPeriod"/>
            </a:pP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Determine Plastic Zone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Determine Tensile Properties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2313" y="5101765"/>
            <a:ext cx="3773487" cy="8270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17" y="1600200"/>
            <a:ext cx="4483565" cy="4525963"/>
          </a:xfrm>
        </p:spPr>
      </p:pic>
      <p:sp>
        <p:nvSpPr>
          <p:cNvPr id="6" name="TextBox 5"/>
          <p:cNvSpPr txBox="1"/>
          <p:nvPr/>
        </p:nvSpPr>
        <p:spPr>
          <a:xfrm>
            <a:off x="2209800" y="2362200"/>
            <a:ext cx="461665" cy="241232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Nano-Hardness</a:t>
            </a:r>
            <a:r>
              <a:rPr lang="en-US" dirty="0" smtClean="0"/>
              <a:t> (GPa)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7600" y="5802869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Indentation Depth (nm)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6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5410"/>
            <a:ext cx="4038600" cy="4076790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Surface Effects: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5123" y="2921675"/>
            <a:ext cx="400110" cy="241232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Nano-Hardness</a:t>
            </a:r>
            <a:r>
              <a:rPr lang="en-US" sz="1400" dirty="0" smtClean="0"/>
              <a:t> (GPa)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5940623"/>
            <a:ext cx="2743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Indentation Depth (nm)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As Received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1524000"/>
          </a:xfrm>
        </p:spPr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Surface Effects: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598294" y="4042144"/>
            <a:ext cx="2364105" cy="1765511"/>
            <a:chOff x="1598295" y="4119778"/>
            <a:chExt cx="1676399" cy="1371600"/>
          </a:xfrm>
        </p:grpSpPr>
        <p:sp>
          <p:nvSpPr>
            <p:cNvPr id="14" name="Rectangle 13"/>
            <p:cNvSpPr/>
            <p:nvPr/>
          </p:nvSpPr>
          <p:spPr>
            <a:xfrm>
              <a:off x="2057399" y="4724400"/>
              <a:ext cx="1217295" cy="7669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98295" y="4502027"/>
              <a:ext cx="763905" cy="9893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10800000">
              <a:off x="1975485" y="4119778"/>
              <a:ext cx="838200" cy="76449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96870" y="2002644"/>
            <a:ext cx="2364105" cy="1591018"/>
            <a:chOff x="990600" y="2705100"/>
            <a:chExt cx="3048000" cy="2324100"/>
          </a:xfrm>
        </p:grpSpPr>
        <p:sp>
          <p:nvSpPr>
            <p:cNvPr id="12" name="Rectangle 11"/>
            <p:cNvSpPr/>
            <p:nvPr/>
          </p:nvSpPr>
          <p:spPr>
            <a:xfrm>
              <a:off x="990600" y="3352800"/>
              <a:ext cx="3048000" cy="1676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1676400" y="2705100"/>
              <a:ext cx="1524000" cy="1295400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Isosceles Triangle 15"/>
          <p:cNvSpPr/>
          <p:nvPr/>
        </p:nvSpPr>
        <p:spPr>
          <a:xfrm rot="10800000">
            <a:off x="2407058" y="4523371"/>
            <a:ext cx="624320" cy="505829"/>
          </a:xfrm>
          <a:prstGeom prst="triangle">
            <a:avLst>
              <a:gd name="adj" fmla="val 49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Isosceles Triangle 16"/>
          <p:cNvSpPr/>
          <p:nvPr/>
        </p:nvSpPr>
        <p:spPr>
          <a:xfrm rot="10800000">
            <a:off x="2407057" y="2438400"/>
            <a:ext cx="624320" cy="457426"/>
          </a:xfrm>
          <a:prstGeom prst="triangle">
            <a:avLst>
              <a:gd name="adj" fmla="val 49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76800" y="3344089"/>
                <a:ext cx="3581400" cy="618311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𝐻𝑎𝑟𝑑𝑛𝑒𝑠𝑠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𝐿𝑜𝑎𝑑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𝐶𝑜𝑛𝑡𝑎𝑐𝑡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344089"/>
                <a:ext cx="3581400" cy="6183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2362200" y="2436019"/>
            <a:ext cx="0" cy="4849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643631" y="2494671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𝑑𝑒𝑝𝑡h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31" y="2494671"/>
                <a:ext cx="15240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4000" r="-412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2308427" y="4520043"/>
            <a:ext cx="0" cy="5334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95748" y="4591619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𝑑𝑒𝑝𝑡h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48" y="4591619"/>
                <a:ext cx="1524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4000" r="-412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As Received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28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1524000"/>
          </a:xfrm>
        </p:spPr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Surface Effects: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98293" y="4534171"/>
            <a:ext cx="2362681" cy="12734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96870" y="2002644"/>
            <a:ext cx="2364105" cy="1591018"/>
            <a:chOff x="990600" y="2705100"/>
            <a:chExt cx="3048000" cy="2324100"/>
          </a:xfrm>
        </p:grpSpPr>
        <p:sp>
          <p:nvSpPr>
            <p:cNvPr id="12" name="Rectangle 11"/>
            <p:cNvSpPr/>
            <p:nvPr/>
          </p:nvSpPr>
          <p:spPr>
            <a:xfrm>
              <a:off x="990600" y="3352800"/>
              <a:ext cx="3048000" cy="1676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1676400" y="2705100"/>
              <a:ext cx="1524000" cy="1295400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Isosceles Triangle 16"/>
          <p:cNvSpPr/>
          <p:nvPr/>
        </p:nvSpPr>
        <p:spPr>
          <a:xfrm rot="10800000">
            <a:off x="2407057" y="2438400"/>
            <a:ext cx="624320" cy="457426"/>
          </a:xfrm>
          <a:prstGeom prst="triangle">
            <a:avLst>
              <a:gd name="adj" fmla="val 49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85816" y="3962400"/>
            <a:ext cx="1066800" cy="10668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/>
          <p:cNvSpPr/>
          <p:nvPr/>
        </p:nvSpPr>
        <p:spPr>
          <a:xfrm>
            <a:off x="2185816" y="4037060"/>
            <a:ext cx="1066800" cy="992140"/>
          </a:xfrm>
          <a:prstGeom prst="chord">
            <a:avLst>
              <a:gd name="adj1" fmla="val 21597194"/>
              <a:gd name="adj2" fmla="val 1078447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362200" y="2436019"/>
            <a:ext cx="0" cy="4849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643631" y="2494671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𝑑𝑒𝑝𝑡h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31" y="2494671"/>
                <a:ext cx="15240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4000" r="-412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2133600" y="4544291"/>
            <a:ext cx="0" cy="4849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15031" y="460294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𝑑𝑒𝑝𝑡h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31" y="4602943"/>
                <a:ext cx="15240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416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867400" y="4302915"/>
            <a:ext cx="16002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 anchor="b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876800" y="3344089"/>
                <a:ext cx="3581400" cy="618311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𝐻𝑎𝑟𝑑𝑛𝑒𝑠𝑠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𝐿𝑜𝑎𝑑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𝐶𝑜𝑛𝑡𝑎𝑐𝑡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344089"/>
                <a:ext cx="3581400" cy="6183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934126" y="4325944"/>
                <a:ext cx="14667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≈200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126" y="4325944"/>
                <a:ext cx="146674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As Received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8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Surface Effects: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Nano-Hardness Range: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Elastic Modulus Range: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55051" y="3581400"/>
            <a:ext cx="16764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lvl="2" algn="ctr"/>
            <a:r>
              <a:rPr lang="en-US" dirty="0" smtClean="0"/>
              <a:t>4.43 </a:t>
            </a:r>
            <a:r>
              <a:rPr lang="en-US" dirty="0"/>
              <a:t>– </a:t>
            </a:r>
            <a:r>
              <a:rPr lang="en-US" dirty="0" smtClean="0"/>
              <a:t>4.99 GPa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8351" y="4791733"/>
            <a:ext cx="2209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lvl="2" algn="ctr"/>
            <a:r>
              <a:rPr lang="en-US" dirty="0" smtClean="0"/>
              <a:t>210.40 </a:t>
            </a:r>
            <a:r>
              <a:rPr lang="en-US" dirty="0"/>
              <a:t>– </a:t>
            </a:r>
            <a:r>
              <a:rPr lang="en-US" dirty="0" smtClean="0"/>
              <a:t>226.42 GPa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As Received</a:t>
            </a:r>
            <a:endParaRPr lang="en-US" dirty="0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5410"/>
            <a:ext cx="4038600" cy="4076790"/>
          </a:xfrm>
        </p:spPr>
      </p:pic>
      <p:sp>
        <p:nvSpPr>
          <p:cNvPr id="12" name="TextBox 11"/>
          <p:cNvSpPr txBox="1"/>
          <p:nvPr/>
        </p:nvSpPr>
        <p:spPr>
          <a:xfrm>
            <a:off x="435123" y="2921675"/>
            <a:ext cx="400110" cy="241232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Nano-Hardness</a:t>
            </a:r>
            <a:r>
              <a:rPr lang="en-US" sz="1400" dirty="0" smtClean="0"/>
              <a:t> (GPa)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371600" y="5940623"/>
            <a:ext cx="2743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Indentation Depth (nm)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85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Indentation Size Effect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Nano-Hardness Range: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Nano-Modulus Range: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3505200"/>
            <a:ext cx="16764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lvl="2" algn="ctr"/>
            <a:r>
              <a:rPr lang="en-US" dirty="0" smtClean="0"/>
              <a:t>4.67 </a:t>
            </a:r>
            <a:r>
              <a:rPr lang="en-US" dirty="0"/>
              <a:t>– </a:t>
            </a:r>
            <a:r>
              <a:rPr lang="en-US" dirty="0" smtClean="0"/>
              <a:t>5.14 GPa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29300" y="4648200"/>
            <a:ext cx="2209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lvl="2" algn="ctr"/>
            <a:r>
              <a:rPr lang="en-US" dirty="0" smtClean="0"/>
              <a:t>216.83 </a:t>
            </a:r>
            <a:r>
              <a:rPr lang="en-US" dirty="0"/>
              <a:t>– </a:t>
            </a:r>
            <a:r>
              <a:rPr lang="en-US" dirty="0" smtClean="0"/>
              <a:t>227.51 GPa</a:t>
            </a:r>
            <a:endParaRPr lang="en-US" dirty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5410"/>
            <a:ext cx="4038600" cy="4076790"/>
          </a:xfrm>
        </p:spPr>
      </p:pic>
      <p:sp>
        <p:nvSpPr>
          <p:cNvPr id="11" name="TextBox 10"/>
          <p:cNvSpPr txBox="1"/>
          <p:nvPr/>
        </p:nvSpPr>
        <p:spPr>
          <a:xfrm>
            <a:off x="435123" y="2921675"/>
            <a:ext cx="400110" cy="241232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Nano-Hardness</a:t>
            </a:r>
            <a:r>
              <a:rPr lang="en-US" sz="1400" dirty="0" smtClean="0"/>
              <a:t> (GPa)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5940623"/>
            <a:ext cx="2743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Indentation Depth (nm)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Neutron Irradiated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2178969"/>
            <a:ext cx="5638800" cy="3947725"/>
          </a:xfr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Oxide Dispersion Strengthened Steel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61489" y="6011278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973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5" y="2095410"/>
            <a:ext cx="3961409" cy="4076790"/>
          </a:xfrm>
        </p:spPr>
      </p:pic>
      <p:sp>
        <p:nvSpPr>
          <p:cNvPr id="5" name="TextBox 4"/>
          <p:cNvSpPr txBox="1"/>
          <p:nvPr/>
        </p:nvSpPr>
        <p:spPr>
          <a:xfrm>
            <a:off x="361890" y="2755248"/>
            <a:ext cx="400110" cy="241232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Irradiation Hardening (GPa)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5940623"/>
            <a:ext cx="2743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Indentation Depth (nm)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69171" y="5245895"/>
            <a:ext cx="342900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76800" y="3192070"/>
                <a:ext cx="3581400" cy="369332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Hardening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=262.39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192070"/>
                <a:ext cx="35814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7576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649500" y="4226421"/>
                <a:ext cx="4061020" cy="369332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Yield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Strength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Increase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81.87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GPa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500" y="4226421"/>
                <a:ext cx="406102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7463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Neutron Irradiated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5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Surface Effects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Nano-Hardness Range: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Nano-Modulus Range: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57900" y="3505200"/>
            <a:ext cx="16764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lvl="2" algn="ctr"/>
            <a:r>
              <a:rPr lang="en-US" dirty="0" smtClean="0"/>
              <a:t>4.31 </a:t>
            </a:r>
            <a:r>
              <a:rPr lang="en-US" dirty="0"/>
              <a:t>– 5.19 </a:t>
            </a:r>
            <a:r>
              <a:rPr lang="en-US" dirty="0" smtClean="0"/>
              <a:t>GPa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4648200"/>
            <a:ext cx="2209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lvl="2" algn="ctr"/>
            <a:r>
              <a:rPr lang="en-US" dirty="0" smtClean="0"/>
              <a:t>188.62 </a:t>
            </a:r>
            <a:r>
              <a:rPr lang="en-US" dirty="0"/>
              <a:t>– </a:t>
            </a:r>
            <a:r>
              <a:rPr lang="en-US" dirty="0" smtClean="0"/>
              <a:t>197.70 GPa</a:t>
            </a:r>
            <a:endParaRPr lang="en-US" dirty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5410"/>
            <a:ext cx="4038600" cy="4076790"/>
          </a:xfrm>
        </p:spPr>
      </p:pic>
      <p:sp>
        <p:nvSpPr>
          <p:cNvPr id="11" name="TextBox 10"/>
          <p:cNvSpPr txBox="1"/>
          <p:nvPr/>
        </p:nvSpPr>
        <p:spPr>
          <a:xfrm>
            <a:off x="435123" y="2921675"/>
            <a:ext cx="400110" cy="241232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Nano-Hardness</a:t>
            </a:r>
            <a:r>
              <a:rPr lang="en-US" sz="1400" dirty="0" smtClean="0"/>
              <a:t> (GPa)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5940623"/>
            <a:ext cx="2743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Indentation Depth (nm)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Ion Irradiated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5675"/>
            <a:ext cx="4038600" cy="401972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16338" y="2218476"/>
                <a:ext cx="4038600" cy="2658324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pPr lvl="1"/>
                <a:r>
                  <a:rPr lang="en-US" sz="2000" dirty="0" smtClean="0"/>
                  <a:t>Irradiation Softening occurs at depths less than 500 nm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sz="2000" dirty="0" smtClean="0"/>
                  <a:t>Hardening increases until approaches neutron hardening at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 smtClean="0"/>
                  <a:t> 700 nm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16338" y="2218476"/>
                <a:ext cx="4038600" cy="2658324"/>
              </a:xfrm>
              <a:blipFill rotWithShape="0">
                <a:blip r:embed="rId3"/>
                <a:stretch>
                  <a:fillRect r="-2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81000" y="2921675"/>
            <a:ext cx="400110" cy="241232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Irradiation Hardening (GPa)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5940623"/>
            <a:ext cx="2743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Indentation Depth (nm)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76324" y="4237138"/>
            <a:ext cx="335280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76800" y="4973885"/>
                <a:ext cx="3581400" cy="369332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Hardening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=285.03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973885"/>
                <a:ext cx="35814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5970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636990" y="5650468"/>
                <a:ext cx="4061020" cy="369332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Yield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Strength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Increase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88.94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GPa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90" y="5650468"/>
                <a:ext cx="406102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5970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Ion Irradiated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593197605"/>
              </p:ext>
            </p:extLst>
          </p:nvPr>
        </p:nvGraphicFramePr>
        <p:xfrm>
          <a:off x="445806" y="2286000"/>
          <a:ext cx="4971288" cy="37185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137055"/>
                <a:gridCol w="961133"/>
                <a:gridCol w="957700"/>
                <a:gridCol w="957700"/>
                <a:gridCol w="957700"/>
              </a:tblGrid>
              <a:tr h="338132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Microstructure (Swenson)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813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Ion</a:t>
                      </a:r>
                      <a:endParaRPr 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Neutron</a:t>
                      </a:r>
                      <a:endParaRPr 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537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Density (m</a:t>
                      </a:r>
                      <a:r>
                        <a:rPr lang="en-US" sz="1600" b="0" baseline="30000" dirty="0" smtClean="0"/>
                        <a:t>-2</a:t>
                      </a:r>
                      <a:r>
                        <a:rPr lang="en-US" sz="1600" b="0" dirty="0" smtClean="0"/>
                        <a:t>)</a:t>
                      </a:r>
                      <a:endParaRPr lang="en-US" sz="16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/>
                        <a:t>Diameter</a:t>
                      </a:r>
                      <a:r>
                        <a:rPr lang="en-US" sz="1600" b="0" i="0" baseline="0" dirty="0" smtClean="0"/>
                        <a:t> (nm)</a:t>
                      </a:r>
                      <a:endParaRPr lang="en-US" sz="16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Density (m</a:t>
                      </a:r>
                      <a:r>
                        <a:rPr lang="en-US" sz="1600" b="0" baseline="30000" dirty="0" smtClean="0"/>
                        <a:t>-2</a:t>
                      </a:r>
                      <a:r>
                        <a:rPr lang="en-US" sz="1600" b="0" dirty="0" smtClean="0"/>
                        <a:t>)</a:t>
                      </a:r>
                      <a:endParaRPr lang="en-US" sz="16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/>
                        <a:t>Diameter</a:t>
                      </a:r>
                      <a:r>
                        <a:rPr lang="en-US" sz="1600" b="0" i="0" baseline="0" dirty="0" smtClean="0"/>
                        <a:t> (nm)</a:t>
                      </a:r>
                      <a:endParaRPr lang="en-US" sz="1600" b="0" i="0" dirty="0" smtClean="0"/>
                    </a:p>
                  </a:txBody>
                  <a:tcPr anchor="ctr"/>
                </a:tc>
              </a:tr>
              <a:tr h="5353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Dislocation Lines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2.04 x 10</a:t>
                      </a:r>
                      <a:r>
                        <a:rPr lang="en-US" sz="1400" baseline="30000" dirty="0" smtClean="0"/>
                        <a:t>15</a:t>
                      </a:r>
                      <a:r>
                        <a:rPr lang="en-US" sz="1400" dirty="0" smtClean="0"/>
                        <a:t>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1.85 x 10</a:t>
                      </a:r>
                      <a:r>
                        <a:rPr lang="en-US" sz="1400" baseline="30000" dirty="0" smtClean="0"/>
                        <a:t>15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/>
                </a:tc>
              </a:tr>
              <a:tr h="3099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Carbides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1.7 x 10</a:t>
                      </a:r>
                      <a:r>
                        <a:rPr lang="en-US" sz="1400" baseline="30000" dirty="0" smtClean="0"/>
                        <a:t>19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4.7 x 10</a:t>
                      </a:r>
                      <a:r>
                        <a:rPr lang="en-US" sz="1400" baseline="30000" dirty="0" smtClean="0"/>
                        <a:t>19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0.10</a:t>
                      </a:r>
                      <a:endParaRPr lang="en-US" sz="1400" dirty="0"/>
                    </a:p>
                  </a:txBody>
                  <a:tcPr anchor="ctr"/>
                </a:tc>
              </a:tr>
              <a:tr h="5353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Nano-Clusters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3.85 x 10</a:t>
                      </a:r>
                      <a:r>
                        <a:rPr lang="en-US" sz="1400" baseline="30000" dirty="0" smtClean="0"/>
                        <a:t>23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2.20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4.35 x 10</a:t>
                      </a:r>
                      <a:r>
                        <a:rPr lang="en-US" sz="1400" baseline="30000" dirty="0" smtClean="0"/>
                        <a:t>23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1.91</a:t>
                      </a:r>
                      <a:endParaRPr lang="en-US" sz="1400" dirty="0"/>
                    </a:p>
                  </a:txBody>
                  <a:tcPr anchor="ctr"/>
                </a:tc>
              </a:tr>
              <a:tr h="3099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Voids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4.6 x 10</a:t>
                      </a:r>
                      <a:r>
                        <a:rPr lang="en-US" sz="1400" baseline="30000" dirty="0" smtClean="0"/>
                        <a:t>20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7.46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2.4 x 10</a:t>
                      </a:r>
                      <a:r>
                        <a:rPr lang="en-US" sz="1400" baseline="30000" dirty="0" smtClean="0"/>
                        <a:t>20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3.64</a:t>
                      </a:r>
                      <a:endParaRPr lang="en-US" sz="1400" dirty="0"/>
                    </a:p>
                  </a:txBody>
                  <a:tcPr anchor="ctr"/>
                </a:tc>
              </a:tr>
              <a:tr h="5353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Dislocation Loops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3.1 x 10</a:t>
                      </a:r>
                      <a:r>
                        <a:rPr lang="en-US" sz="1400" baseline="30000" dirty="0" smtClean="0"/>
                        <a:t>21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21.5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2.7 x 10</a:t>
                      </a:r>
                      <a:r>
                        <a:rPr lang="en-US" sz="1400" baseline="30000" dirty="0" smtClean="0"/>
                        <a:t>21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9.5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03127"/>
              </p:ext>
            </p:extLst>
          </p:nvPr>
        </p:nvGraphicFramePr>
        <p:xfrm>
          <a:off x="5562600" y="2286000"/>
          <a:ext cx="3432048" cy="14020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144016"/>
                <a:gridCol w="1144016"/>
                <a:gridCol w="1144016"/>
              </a:tblGrid>
              <a:tr h="36576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Nano-Indentation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2467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Ion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Neutron</a:t>
                      </a:r>
                      <a:endParaRPr lang="en-US" b="1" dirty="0"/>
                    </a:p>
                  </a:txBody>
                  <a:tcPr anchor="ctr"/>
                </a:tc>
              </a:tr>
              <a:tr h="297622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 smtClean="0"/>
                        <a:t>Δ</a:t>
                      </a:r>
                      <a:r>
                        <a:rPr lang="en-US" sz="1600" dirty="0" smtClean="0"/>
                        <a:t>H</a:t>
                      </a:r>
                      <a:r>
                        <a:rPr lang="en-US" sz="1600" baseline="-25000" dirty="0" smtClean="0"/>
                        <a:t>ave</a:t>
                      </a:r>
                      <a:r>
                        <a:rPr lang="en-US" sz="1600" baseline="0" dirty="0" smtClean="0"/>
                        <a:t>(MPa) 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285.03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262.39</a:t>
                      </a:r>
                      <a:endParaRPr lang="en-US" sz="1400" dirty="0"/>
                    </a:p>
                  </a:txBody>
                  <a:tcPr anchor="ctr"/>
                </a:tc>
              </a:tr>
              <a:tr h="297622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 smtClean="0"/>
                        <a:t>Δσ</a:t>
                      </a:r>
                      <a:r>
                        <a:rPr lang="en-US" sz="1600" baseline="-25000" dirty="0" err="1" smtClean="0"/>
                        <a:t>ys</a:t>
                      </a:r>
                      <a:r>
                        <a:rPr lang="en-US" sz="1600" baseline="0" dirty="0" smtClean="0"/>
                        <a:t> (GPa)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88.94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81.87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96000" y="4343400"/>
                <a:ext cx="1979773" cy="534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𝑁𝑑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43400"/>
                <a:ext cx="1979773" cy="5341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715000" y="532060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N</a:t>
            </a:r>
            <a:r>
              <a:rPr lang="en-US" sz="1400" dirty="0" smtClean="0"/>
              <a:t> = Number density of the obstacle (#/m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)</a:t>
            </a:r>
          </a:p>
          <a:p>
            <a:r>
              <a:rPr lang="en-US" sz="1400" i="1" dirty="0" smtClean="0"/>
              <a:t>d</a:t>
            </a:r>
            <a:r>
              <a:rPr lang="en-US" sz="1400" dirty="0" smtClean="0"/>
              <a:t> = Average diameter of the obstacles (nm)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75773" y="4506868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[7]</a:t>
            </a:r>
            <a:endParaRPr lang="en-US" sz="900" dirty="0"/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Validation of Ion Irradiated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26836" y="3624780"/>
                <a:ext cx="4495800" cy="188088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𝑠𝑡𝑟𝑒𝑠𝑠</m:t>
                    </m:r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𝑌𝑜𝑢𝑛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𝑀𝑜𝑑𝑢𝑙𝑢𝑠</m:t>
                    </m:r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𝑠𝑡𝑟𝑎𝑖𝑛</m:t>
                    </m:r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𝑠𝑡𝑟𝑎𝑖𝑛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h𝑎𝑟𝑑𝑒𝑛𝑖𝑛𝑔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𝑐𝑜𝑒𝑓𝑓𝑖𝑐𝑖𝑒𝑛𝑡</m:t>
                    </m:r>
                  </m:oMath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𝑠𝑡𝑟𝑒𝑛𝑔𝑡h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𝑐𝑜𝑒𝑓𝑓𝑖𝑐𝑒𝑖𝑛𝑡</m:t>
                    </m:r>
                  </m:oMath>
                </a14:m>
                <a:endParaRPr lang="en-US" sz="2000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26836" y="3624780"/>
                <a:ext cx="4495800" cy="1880881"/>
              </a:xfrm>
              <a:blipFill rotWithShape="0">
                <a:blip r:embed="rId2"/>
                <a:stretch>
                  <a:fillRect l="-1221" t="-1299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Stress Strain Curve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61978" y="2436652"/>
                <a:ext cx="1524000" cy="916148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978" y="2436652"/>
                <a:ext cx="1524000" cy="9161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05075"/>
            <a:ext cx="4705333" cy="40671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75943" y="5752931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[8]</a:t>
            </a:r>
            <a:endParaRPr 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7391400" y="2772984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[16]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150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33400" y="3429000"/>
                <a:ext cx="3352800" cy="270857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𝑛𝑎𝑛𝑜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h𝑎𝑟𝑑𝑛𝑒𝑠𝑠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𝑢𝑛𝑖𝑎𝑥𝑖𝑎𝑙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𝑠𝑡𝑟𝑒𝑠𝑠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600" b="0" dirty="0" smtClean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𝐵𝑒𝑟𝑘𝑜𝑣𝑖𝑐h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𝑓𝑎𝑐𝑡𝑜𝑟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=1.101</m:t>
                    </m:r>
                  </m:oMath>
                </a14:m>
                <a:endParaRPr lang="en-US" sz="160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=2.5968+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0.5097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=−2.2778−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0.5479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=−3.0615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−0.005</m:t>
                    </m:r>
                  </m:oMath>
                </a14:m>
                <a:endParaRPr lang="en-US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𝑑𝑒𝑝𝑡h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𝑝𝑙𝑎𝑠𝑡𝑖𝑐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𝑧𝑜𝑛𝑒</m:t>
                    </m:r>
                  </m:oMath>
                </a14:m>
                <a:endParaRPr lang="en-US" sz="1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𝑐𝑜𝑛𝑡𝑎𝑐𝑡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33400" y="3429000"/>
                <a:ext cx="3352800" cy="2708579"/>
              </a:xfrm>
              <a:blipFill rotWithShape="0">
                <a:blip r:embed="rId2"/>
                <a:stretch>
                  <a:fillRect l="-727" t="-450" b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Stress Strain Curve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01669" y="2612316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[17]</a:t>
            </a:r>
            <a:endParaRPr 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42331" y="2333329"/>
                <a:ext cx="5459338" cy="788806"/>
              </a:xfrm>
              <a:prstGeom prst="rect">
                <a:avLst/>
              </a:prstGeom>
              <a:ln w="3810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𝑦𝑠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+1.217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f>
                                    <m:fPr>
                                      <m:type m:val="li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0.635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p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31" y="2333329"/>
                <a:ext cx="5459338" cy="7888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59" y="3322670"/>
            <a:ext cx="4876800" cy="2713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58200" y="5883212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[9]</a:t>
            </a:r>
            <a:endParaRPr 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477000" y="3733800"/>
                <a:ext cx="1163652" cy="609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2.7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733800"/>
                <a:ext cx="1163652" cy="60991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429238"/>
            <a:ext cx="1344917" cy="12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10" y="1828760"/>
            <a:ext cx="5892855" cy="4419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262981"/>
            <a:ext cx="400110" cy="1551197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True Stress (MPa)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5940623"/>
            <a:ext cx="1143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True Strain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266553" y="1517957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Stress Strain Curve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5200" y="283747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neutron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7537" y="3339960"/>
            <a:ext cx="53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71850" y="3785493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587"/>
                </a:solidFill>
              </a:rPr>
              <a:t>as received</a:t>
            </a:r>
            <a:endParaRPr lang="en-US" dirty="0">
              <a:solidFill>
                <a:srgbClr val="00358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1682922"/>
                  </p:ext>
                </p:extLst>
              </p:nvPr>
            </p:nvGraphicFramePr>
            <p:xfrm>
              <a:off x="6830445" y="3400445"/>
              <a:ext cx="2084955" cy="150876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1368412"/>
                    <a:gridCol w="716543"/>
                  </a:tblGrid>
                  <a:tr h="37719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7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As</a:t>
                          </a:r>
                          <a:r>
                            <a:rPr lang="en-US" baseline="0" dirty="0" smtClean="0"/>
                            <a:t> Received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0.205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7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Neutron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0.340</a:t>
                          </a:r>
                        </a:p>
                      </a:txBody>
                      <a:tcPr/>
                    </a:tc>
                  </a:tr>
                  <a:tr h="377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0.305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1682922"/>
                  </p:ext>
                </p:extLst>
              </p:nvPr>
            </p:nvGraphicFramePr>
            <p:xfrm>
              <a:off x="6830445" y="3400445"/>
              <a:ext cx="2084955" cy="150876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1368412"/>
                    <a:gridCol w="716543"/>
                  </a:tblGrid>
                  <a:tr h="37719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0678" t="-3226" r="-1695" b="-322581"/>
                          </a:stretch>
                        </a:blipFill>
                      </a:tcPr>
                    </a:tc>
                  </a:tr>
                  <a:tr h="377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As</a:t>
                          </a:r>
                          <a:r>
                            <a:rPr lang="en-US" baseline="0" dirty="0" smtClean="0"/>
                            <a:t> Received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0.205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7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Neutron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0.340</a:t>
                          </a:r>
                        </a:p>
                      </a:txBody>
                      <a:tcPr/>
                    </a:tc>
                  </a:tr>
                  <a:tr h="377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0.305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009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TENSILE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Summary</a:t>
            </a:r>
          </a:p>
          <a:p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Irradiation induced hardening is observed in both the neutron and ion irradiated samples</a:t>
            </a:r>
            <a:endParaRPr lang="en-US" dirty="0"/>
          </a:p>
          <a:p>
            <a:pPr lvl="2">
              <a:buClr>
                <a:schemeClr val="accent2"/>
              </a:buClr>
            </a:pPr>
            <a:endParaRPr lang="en-US" dirty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Extent of hardening is consistent with microstructure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The plastic deformation is altered by the irradiation effects, as demonstrated by the effective strain hardening coefficient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0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Plastic deformation in polycrystalline materials can be characterized through TEM bright field imaging.</a:t>
            </a:r>
          </a:p>
          <a:p>
            <a:endParaRPr lang="en-US" dirty="0" smtClean="0"/>
          </a:p>
          <a:p>
            <a:r>
              <a:rPr lang="en-US" dirty="0" smtClean="0"/>
              <a:t>Irradiation induced hardening is observed in 9Cr ODS under ion irradiation at 400°C, and neutron irradiation at 500°C.</a:t>
            </a:r>
          </a:p>
          <a:p>
            <a:endParaRPr lang="en-US" dirty="0" smtClean="0"/>
          </a:p>
          <a:p>
            <a:r>
              <a:rPr lang="en-US" dirty="0" smtClean="0"/>
              <a:t>Possible ultimate tensile strength is altered by irradiation as shown by increases in the strain hardening coefficient of 49% and 39% for the neutron and ion irradiation conditions, respectively.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Indentation sample volume influences on tensile properties are more prominent in the region of plastic deformation than in the elastic region.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3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" dirty="0" smtClean="0"/>
              <a:t>[1] </a:t>
            </a:r>
            <a:r>
              <a:rPr lang="en-US" sz="800" dirty="0"/>
              <a:t>M. </a:t>
            </a:r>
            <a:r>
              <a:rPr lang="en-US" sz="800" dirty="0" err="1"/>
              <a:t>Roser</a:t>
            </a:r>
            <a:r>
              <a:rPr lang="en-US" sz="800" dirty="0"/>
              <a:t>, “World Population Growth,” </a:t>
            </a:r>
            <a:r>
              <a:rPr lang="en-US" sz="800" i="1" dirty="0"/>
              <a:t>OurWorldINData.org</a:t>
            </a:r>
            <a:r>
              <a:rPr lang="en-US" sz="800" dirty="0"/>
              <a:t>, 2015. [Online]. Available: http://ourworldindata.org/data/population-growth-vital-statistics/world-population-growth/. [Accessed: 28-Jul-2015].</a:t>
            </a:r>
            <a:endParaRPr lang="en-US" sz="800" dirty="0" smtClean="0"/>
          </a:p>
          <a:p>
            <a:r>
              <a:rPr lang="en-US" sz="800" dirty="0" smtClean="0"/>
              <a:t>[</a:t>
            </a:r>
            <a:r>
              <a:rPr lang="en-US" sz="800" dirty="0"/>
              <a:t>1] </a:t>
            </a:r>
            <a:r>
              <a:rPr lang="en-US" sz="800" dirty="0">
                <a:hlinkClick r:id="rId2"/>
              </a:rPr>
              <a:t>https://atrnsuf.inl.gov</a:t>
            </a:r>
            <a:r>
              <a:rPr lang="en-US" sz="800" dirty="0" smtClean="0">
                <a:hlinkClick r:id="rId2"/>
              </a:rPr>
              <a:t>/</a:t>
            </a:r>
            <a:r>
              <a:rPr lang="en-US" sz="800" dirty="0" smtClean="0"/>
              <a:t>, 2015.</a:t>
            </a:r>
            <a:endParaRPr lang="en-US" sz="800" dirty="0"/>
          </a:p>
          <a:p>
            <a:r>
              <a:rPr lang="en-US" sz="800" dirty="0"/>
              <a:t>[2] http://www.slideshare.net/ranasajjad484/iron-carbon-dia-presentation, </a:t>
            </a:r>
            <a:r>
              <a:rPr lang="en-US" sz="800" dirty="0" smtClean="0"/>
              <a:t>2015</a:t>
            </a:r>
          </a:p>
          <a:p>
            <a:r>
              <a:rPr lang="en-US" sz="800" dirty="0" smtClean="0"/>
              <a:t>[3] </a:t>
            </a:r>
            <a:r>
              <a:rPr lang="en-US" sz="800" dirty="0"/>
              <a:t>L. </a:t>
            </a:r>
            <a:r>
              <a:rPr lang="en-US" sz="800" dirty="0" err="1"/>
              <a:t>Toualbi</a:t>
            </a:r>
            <a:r>
              <a:rPr lang="en-US" sz="800" dirty="0"/>
              <a:t>, C. </a:t>
            </a:r>
            <a:r>
              <a:rPr lang="en-US" sz="800" dirty="0" err="1"/>
              <a:t>Cayron</a:t>
            </a:r>
            <a:r>
              <a:rPr lang="en-US" sz="800" dirty="0"/>
              <a:t>, P. </a:t>
            </a:r>
            <a:r>
              <a:rPr lang="en-US" sz="800" dirty="0" err="1"/>
              <a:t>Olier</a:t>
            </a:r>
            <a:r>
              <a:rPr lang="en-US" sz="800" dirty="0"/>
              <a:t>, J. </a:t>
            </a:r>
            <a:r>
              <a:rPr lang="en-US" sz="800" dirty="0" err="1"/>
              <a:t>Malaplate</a:t>
            </a:r>
            <a:r>
              <a:rPr lang="en-US" sz="800" dirty="0"/>
              <a:t>, M. </a:t>
            </a:r>
            <a:r>
              <a:rPr lang="en-US" sz="800" dirty="0" err="1"/>
              <a:t>Praud</a:t>
            </a:r>
            <a:r>
              <a:rPr lang="en-US" sz="800" dirty="0"/>
              <a:t>, M.-H. </a:t>
            </a:r>
            <a:r>
              <a:rPr lang="en-US" sz="800" dirty="0" err="1"/>
              <a:t>Mathon</a:t>
            </a:r>
            <a:r>
              <a:rPr lang="en-US" sz="800" dirty="0"/>
              <a:t>, D. </a:t>
            </a:r>
            <a:r>
              <a:rPr lang="en-US" sz="800" dirty="0" err="1"/>
              <a:t>Bossu</a:t>
            </a:r>
            <a:r>
              <a:rPr lang="en-US" sz="800" dirty="0"/>
              <a:t>, E. </a:t>
            </a:r>
            <a:r>
              <a:rPr lang="en-US" sz="800" dirty="0" err="1"/>
              <a:t>Rouesne</a:t>
            </a:r>
            <a:r>
              <a:rPr lang="en-US" sz="800" dirty="0"/>
              <a:t>, a. </a:t>
            </a:r>
            <a:r>
              <a:rPr lang="en-US" sz="800" dirty="0" err="1"/>
              <a:t>Montani</a:t>
            </a:r>
            <a:r>
              <a:rPr lang="en-US" sz="800" dirty="0"/>
              <a:t>, R. </a:t>
            </a:r>
            <a:r>
              <a:rPr lang="en-US" sz="800" dirty="0" err="1"/>
              <a:t>Logé</a:t>
            </a:r>
            <a:r>
              <a:rPr lang="en-US" sz="800" dirty="0"/>
              <a:t>, and Y. de </a:t>
            </a:r>
            <a:r>
              <a:rPr lang="en-US" sz="800" dirty="0" err="1"/>
              <a:t>Carlan</a:t>
            </a:r>
            <a:r>
              <a:rPr lang="en-US" sz="800" dirty="0"/>
              <a:t>, “Assessment of a new fabrication route for Fe–9Cr–1W ODS cladding tubes,” </a:t>
            </a:r>
            <a:r>
              <a:rPr lang="en-US" sz="800" i="1" dirty="0"/>
              <a:t>J. </a:t>
            </a:r>
            <a:r>
              <a:rPr lang="en-US" sz="800" i="1" dirty="0" err="1"/>
              <a:t>Nucl</a:t>
            </a:r>
            <a:r>
              <a:rPr lang="en-US" sz="800" i="1" dirty="0"/>
              <a:t>. Mater.</a:t>
            </a:r>
            <a:r>
              <a:rPr lang="en-US" sz="800" dirty="0"/>
              <a:t>, vol. 428, no. 1–3, pp. 47–53, Sep. 2012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[4] </a:t>
            </a:r>
            <a:r>
              <a:rPr lang="en-US" sz="800" dirty="0"/>
              <a:t>R. L. </a:t>
            </a:r>
            <a:r>
              <a:rPr lang="en-US" sz="800" dirty="0" err="1"/>
              <a:t>Klueh</a:t>
            </a:r>
            <a:r>
              <a:rPr lang="en-US" sz="800" dirty="0"/>
              <a:t> and D. R. Harries, </a:t>
            </a:r>
            <a:r>
              <a:rPr lang="en-US" sz="800" i="1" dirty="0"/>
              <a:t>High-Chromium Ferritic and Martensitic Steels for Nuclear Applications</a:t>
            </a:r>
            <a:r>
              <a:rPr lang="en-US" sz="800" dirty="0"/>
              <a:t>. ASTM Int’l, 2011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[5]</a:t>
            </a:r>
            <a:r>
              <a:rPr lang="en-US" sz="800" dirty="0"/>
              <a:t> A. R.R and D. Jaramillo, “Precipitation </a:t>
            </a:r>
            <a:r>
              <a:rPr lang="en-US" sz="800" dirty="0" err="1"/>
              <a:t>adn</a:t>
            </a:r>
            <a:r>
              <a:rPr lang="en-US" sz="800" dirty="0"/>
              <a:t> mechanical properties of aluminum alloys,” in </a:t>
            </a:r>
            <a:r>
              <a:rPr lang="en-US" sz="800" i="1" dirty="0"/>
              <a:t>Mechanical Behavior of Precipitation Hardened Aluminum Alloys Welds, Light Metal Alloys Applications</a:t>
            </a:r>
            <a:r>
              <a:rPr lang="en-US" sz="800" dirty="0"/>
              <a:t>, </a:t>
            </a:r>
            <a:r>
              <a:rPr lang="en-US" sz="800" dirty="0" err="1"/>
              <a:t>Intech</a:t>
            </a:r>
            <a:r>
              <a:rPr lang="en-US" sz="800" dirty="0"/>
              <a:t>, 2014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[6] </a:t>
            </a:r>
            <a:r>
              <a:rPr lang="en-US" sz="800" dirty="0"/>
              <a:t>C. Race, </a:t>
            </a:r>
            <a:r>
              <a:rPr lang="en-US" sz="800" i="1" dirty="0"/>
              <a:t>The Modelling of Radiation Damage in Metals Using </a:t>
            </a:r>
            <a:r>
              <a:rPr lang="en-US" sz="800" i="1" dirty="0" err="1"/>
              <a:t>Ehrenfest</a:t>
            </a:r>
            <a:r>
              <a:rPr lang="en-US" sz="800" i="1" dirty="0"/>
              <a:t> Dynamics</a:t>
            </a:r>
            <a:r>
              <a:rPr lang="en-US" sz="800" dirty="0"/>
              <a:t>, 2011th ed. Berlin, Heidelberg: Springer Berlin Heidelberg, 2010.</a:t>
            </a:r>
          </a:p>
          <a:p>
            <a:r>
              <a:rPr lang="en-US" sz="800" dirty="0" smtClean="0"/>
              <a:t>[7] </a:t>
            </a:r>
            <a:r>
              <a:rPr lang="en-US" sz="800" dirty="0"/>
              <a:t>G.S. Was, </a:t>
            </a:r>
            <a:r>
              <a:rPr lang="en-US" sz="800" i="1" dirty="0"/>
              <a:t>Fundamentals of Radiation Materials Science: Metals and Alloys.  </a:t>
            </a:r>
            <a:r>
              <a:rPr lang="en-US" sz="800" dirty="0"/>
              <a:t>2007.</a:t>
            </a:r>
          </a:p>
          <a:p>
            <a:r>
              <a:rPr lang="en-US" sz="800" dirty="0" smtClean="0"/>
              <a:t>[8]</a:t>
            </a:r>
            <a:r>
              <a:rPr lang="en-US" sz="800" dirty="0"/>
              <a:t> P. </a:t>
            </a:r>
            <a:r>
              <a:rPr lang="en-US" sz="800" dirty="0" err="1"/>
              <a:t>Hosemann</a:t>
            </a:r>
            <a:r>
              <a:rPr lang="en-US" sz="800" dirty="0"/>
              <a:t>, D. </a:t>
            </a:r>
            <a:r>
              <a:rPr lang="en-US" sz="800" dirty="0" err="1"/>
              <a:t>Kiener</a:t>
            </a:r>
            <a:r>
              <a:rPr lang="en-US" sz="800" dirty="0"/>
              <a:t>, Y. Wang, and S. a. </a:t>
            </a:r>
            <a:r>
              <a:rPr lang="en-US" sz="800" dirty="0" err="1"/>
              <a:t>Maloy</a:t>
            </a:r>
            <a:r>
              <a:rPr lang="en-US" sz="800" dirty="0"/>
              <a:t>, “Issues to consider using nano indentation on shallow ion beam irradiated materials,” </a:t>
            </a:r>
            <a:r>
              <a:rPr lang="en-US" sz="800" i="1" dirty="0"/>
              <a:t>J. </a:t>
            </a:r>
            <a:r>
              <a:rPr lang="en-US" sz="800" i="1" dirty="0" err="1"/>
              <a:t>Nucl</a:t>
            </a:r>
            <a:r>
              <a:rPr lang="en-US" sz="800" i="1" dirty="0"/>
              <a:t>. Mater.</a:t>
            </a:r>
            <a:r>
              <a:rPr lang="en-US" sz="800" dirty="0"/>
              <a:t>, vol. 425, no. 1–3, pp. 136–139, Jun. 2012.</a:t>
            </a:r>
            <a:endParaRPr lang="en-US" sz="800" dirty="0" smtClean="0"/>
          </a:p>
          <a:p>
            <a:r>
              <a:rPr lang="en-US" sz="800" dirty="0" smtClean="0"/>
              <a:t>[</a:t>
            </a:r>
            <a:r>
              <a:rPr lang="en-US" sz="800" dirty="0"/>
              <a:t>9] </a:t>
            </a:r>
            <a:r>
              <a:rPr lang="en-US" sz="800" dirty="0">
                <a:hlinkClick r:id="rId2"/>
              </a:rPr>
              <a:t>https://atrnsuf.inl.gov</a:t>
            </a:r>
            <a:r>
              <a:rPr lang="en-US" sz="800" dirty="0" smtClean="0">
                <a:hlinkClick r:id="rId2"/>
              </a:rPr>
              <a:t>/</a:t>
            </a:r>
            <a:r>
              <a:rPr lang="en-US" sz="800" dirty="0" smtClean="0"/>
              <a:t>, 2015</a:t>
            </a:r>
          </a:p>
          <a:p>
            <a:r>
              <a:rPr lang="en-US" sz="800" dirty="0" smtClean="0"/>
              <a:t>[</a:t>
            </a:r>
            <a:r>
              <a:rPr lang="en-US" sz="800" dirty="0"/>
              <a:t>10] </a:t>
            </a:r>
            <a:r>
              <a:rPr lang="en-US" sz="800" dirty="0">
                <a:hlinkClick r:id="rId3"/>
              </a:rPr>
              <a:t>https://</a:t>
            </a:r>
            <a:r>
              <a:rPr lang="en-US" sz="800" dirty="0" smtClean="0">
                <a:hlinkClick r:id="rId3"/>
              </a:rPr>
              <a:t>www.hysitron.com/products-services/standalone-instruments/ti-950-triboindenter</a:t>
            </a:r>
            <a:r>
              <a:rPr lang="en-US" sz="800" dirty="0" smtClean="0"/>
              <a:t>, 2015</a:t>
            </a:r>
          </a:p>
          <a:p>
            <a:r>
              <a:rPr lang="en-US" sz="800" dirty="0" smtClean="0"/>
              <a:t>[12] D. </a:t>
            </a:r>
            <a:r>
              <a:rPr lang="en-US" sz="800" dirty="0" err="1" smtClean="0"/>
              <a:t>Hardie</a:t>
            </a:r>
            <a:r>
              <a:rPr lang="en-US" sz="800" dirty="0" smtClean="0"/>
              <a:t>, S.G. Roberts, “</a:t>
            </a:r>
            <a:r>
              <a:rPr lang="en-US" sz="800" dirty="0" err="1" smtClean="0"/>
              <a:t>Nanoindentation</a:t>
            </a:r>
            <a:r>
              <a:rPr lang="en-US" sz="800" dirty="0" smtClean="0"/>
              <a:t> of model Fe-Cr alloys with self-ion irradiation,” Journal of Nuclear Materials, vol. 433, pp.174-179, 2013.</a:t>
            </a:r>
          </a:p>
          <a:p>
            <a:r>
              <a:rPr lang="en-US" sz="800" dirty="0" smtClean="0"/>
              <a:t>[13] </a:t>
            </a:r>
            <a:r>
              <a:rPr lang="en-US" sz="800" dirty="0"/>
              <a:t>D. </a:t>
            </a:r>
            <a:r>
              <a:rPr lang="en-US" sz="800" dirty="0" err="1"/>
              <a:t>Kiener</a:t>
            </a:r>
            <a:r>
              <a:rPr lang="en-US" sz="800" dirty="0"/>
              <a:t>, R. </a:t>
            </a:r>
            <a:r>
              <a:rPr lang="en-US" sz="800" dirty="0" err="1"/>
              <a:t>Pippan</a:t>
            </a:r>
            <a:r>
              <a:rPr lang="en-US" sz="800" dirty="0"/>
              <a:t>, C. </a:t>
            </a:r>
            <a:r>
              <a:rPr lang="en-US" sz="800" dirty="0" err="1"/>
              <a:t>Motz</a:t>
            </a:r>
            <a:r>
              <a:rPr lang="en-US" sz="800" dirty="0"/>
              <a:t>, and H. </a:t>
            </a:r>
            <a:r>
              <a:rPr lang="en-US" sz="800" dirty="0" err="1"/>
              <a:t>Kreuzer</a:t>
            </a:r>
            <a:r>
              <a:rPr lang="en-US" sz="800" dirty="0"/>
              <a:t>, “Microstructural evolution of the deformed volume beneath </a:t>
            </a:r>
            <a:r>
              <a:rPr lang="en-US" sz="800" dirty="0" err="1"/>
              <a:t>microindents</a:t>
            </a:r>
            <a:r>
              <a:rPr lang="en-US" sz="800" dirty="0"/>
              <a:t> in tungsten and copper,” </a:t>
            </a:r>
            <a:r>
              <a:rPr lang="en-US" sz="800" i="1" dirty="0" err="1"/>
              <a:t>Acta</a:t>
            </a:r>
            <a:r>
              <a:rPr lang="en-US" sz="800" i="1" dirty="0"/>
              <a:t> Mater.</a:t>
            </a:r>
            <a:r>
              <a:rPr lang="en-US" sz="800" dirty="0"/>
              <a:t>, vol. 54, no. 10, pp. 2801–2811, 2006.</a:t>
            </a:r>
            <a:r>
              <a:rPr lang="en-US" sz="800" dirty="0" smtClean="0"/>
              <a:t> </a:t>
            </a:r>
          </a:p>
          <a:p>
            <a:r>
              <a:rPr lang="en-US" sz="800" dirty="0" smtClean="0"/>
              <a:t>[14] B. Bose, R.J. </a:t>
            </a:r>
            <a:r>
              <a:rPr lang="en-US" sz="800" dirty="0" err="1" smtClean="0"/>
              <a:t>Klassen</a:t>
            </a:r>
            <a:r>
              <a:rPr lang="en-US" sz="800" dirty="0" smtClean="0"/>
              <a:t>, “Effect of ion irradiation and indentation depth on the kinetics of deformation during micro-indentation of Zr-2.5%Nb pressure tube material at 25°C,” Journal of Nuclear Materials, vol. 399, pp. 32-37, 2010.</a:t>
            </a:r>
          </a:p>
          <a:p>
            <a:r>
              <a:rPr lang="en-US" sz="800" dirty="0" smtClean="0"/>
              <a:t>[15] </a:t>
            </a:r>
            <a:r>
              <a:rPr lang="en-US" sz="800" dirty="0">
                <a:hlinkClick r:id="rId4"/>
              </a:rPr>
              <a:t>http://</a:t>
            </a:r>
            <a:r>
              <a:rPr lang="en-US" sz="800" dirty="0" smtClean="0">
                <a:hlinkClick r:id="rId4"/>
              </a:rPr>
              <a:t>www.birmingham.ac.uk/facilities/electron-microscopy/microscopes/index.aspx</a:t>
            </a:r>
            <a:r>
              <a:rPr lang="en-US" sz="800" dirty="0" smtClean="0"/>
              <a:t>, 2015.</a:t>
            </a:r>
          </a:p>
          <a:p>
            <a:r>
              <a:rPr lang="en-US" sz="800" dirty="0" smtClean="0"/>
              <a:t>[16] </a:t>
            </a:r>
            <a:r>
              <a:rPr lang="en-US" sz="800" dirty="0"/>
              <a:t>C. Robertson, B. K. </a:t>
            </a:r>
            <a:r>
              <a:rPr lang="en-US" sz="800" dirty="0" err="1"/>
              <a:t>Panigrahi</a:t>
            </a:r>
            <a:r>
              <a:rPr lang="en-US" sz="800" dirty="0"/>
              <a:t>, S. </a:t>
            </a:r>
            <a:r>
              <a:rPr lang="en-US" sz="800" dirty="0" err="1"/>
              <a:t>Kataria</a:t>
            </a:r>
            <a:r>
              <a:rPr lang="en-US" sz="800" dirty="0"/>
              <a:t>, Y. </a:t>
            </a:r>
            <a:r>
              <a:rPr lang="en-US" sz="800" dirty="0" err="1"/>
              <a:t>Serruys</a:t>
            </a:r>
            <a:r>
              <a:rPr lang="en-US" sz="800" dirty="0"/>
              <a:t>, M. H. </a:t>
            </a:r>
            <a:r>
              <a:rPr lang="en-US" sz="800" dirty="0" err="1"/>
              <a:t>Mathon</a:t>
            </a:r>
            <a:r>
              <a:rPr lang="en-US" sz="800" dirty="0"/>
              <a:t>, and C. S. </a:t>
            </a:r>
            <a:r>
              <a:rPr lang="en-US" sz="800" dirty="0" err="1"/>
              <a:t>Sundar</a:t>
            </a:r>
            <a:r>
              <a:rPr lang="en-US" sz="800" dirty="0"/>
              <a:t>, “Particle stability in model ODS steels irradiated up to 100 dpa at 600C: TEM and nano-</a:t>
            </a:r>
            <a:r>
              <a:rPr lang="en-US" sz="800" dirty="0" err="1"/>
              <a:t>indentatin</a:t>
            </a:r>
            <a:r>
              <a:rPr lang="en-US" sz="800" dirty="0"/>
              <a:t> investigation,” </a:t>
            </a:r>
            <a:r>
              <a:rPr lang="en-US" sz="800" i="1" dirty="0"/>
              <a:t>J. </a:t>
            </a:r>
            <a:r>
              <a:rPr lang="en-US" sz="800" i="1" dirty="0" err="1"/>
              <a:t>Nucl</a:t>
            </a:r>
            <a:r>
              <a:rPr lang="en-US" sz="800" i="1" dirty="0"/>
              <a:t>. Mater.</a:t>
            </a:r>
            <a:r>
              <a:rPr lang="en-US" sz="800" dirty="0"/>
              <a:t>, vol. 426, pp. 240–246, 2012.</a:t>
            </a:r>
            <a:endParaRPr lang="en-US" sz="800" dirty="0" smtClean="0"/>
          </a:p>
          <a:p>
            <a:r>
              <a:rPr lang="en-US" sz="800" dirty="0" smtClean="0"/>
              <a:t>[17] </a:t>
            </a:r>
            <a:r>
              <a:rPr lang="en-US" sz="800" dirty="0"/>
              <a:t>M. Mata, O. Casals, and J. </a:t>
            </a:r>
            <a:r>
              <a:rPr lang="en-US" sz="800" dirty="0" err="1"/>
              <a:t>Alcalá</a:t>
            </a:r>
            <a:r>
              <a:rPr lang="en-US" sz="800" dirty="0"/>
              <a:t>, “The plastic zone size in indentation experiments: The analogy with the expansion of a spherical cavity,” </a:t>
            </a:r>
            <a:r>
              <a:rPr lang="en-US" sz="800" i="1" dirty="0"/>
              <a:t>Int. J. Solids </a:t>
            </a:r>
            <a:r>
              <a:rPr lang="en-US" sz="800" i="1" dirty="0" err="1"/>
              <a:t>Struct</a:t>
            </a:r>
            <a:r>
              <a:rPr lang="en-US" sz="800" i="1" dirty="0"/>
              <a:t>.</a:t>
            </a:r>
            <a:r>
              <a:rPr lang="en-US" sz="800" dirty="0"/>
              <a:t>, vol. 43, no. 20, pp. 5994–6013, Oct. 2006.</a:t>
            </a:r>
            <a:endParaRPr lang="en-US" sz="800" dirty="0" smtClean="0"/>
          </a:p>
          <a:p>
            <a:r>
              <a:rPr lang="en-US" sz="800" dirty="0" smtClean="0"/>
              <a:t>[18] L.A. </a:t>
            </a:r>
            <a:r>
              <a:rPr lang="en-US" sz="800" dirty="0" err="1" smtClean="0"/>
              <a:t>Giannuzzi</a:t>
            </a:r>
            <a:r>
              <a:rPr lang="en-US" sz="800" dirty="0" smtClean="0"/>
              <a:t>, F.A. Stevie, “A review of focused ion beam milling techniques for TEM specimen preparation, “Micron,” vol. 30, pp. 197-204, 1999.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8786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Oxide Dispersion Strengthened Steel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6563"/>
            <a:ext cx="8229600" cy="3859600"/>
          </a:xfrm>
        </p:spPr>
        <p:txBody>
          <a:bodyPr/>
          <a:lstStyle/>
          <a:p>
            <a:r>
              <a:rPr lang="en-US" dirty="0" smtClean="0"/>
              <a:t>Desire to develop future nuclear reactor designs that are: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Safer</a:t>
            </a:r>
          </a:p>
          <a:p>
            <a:pPr lvl="1"/>
            <a:r>
              <a:rPr lang="en-US" dirty="0" smtClean="0"/>
              <a:t>More energy efficient</a:t>
            </a:r>
          </a:p>
          <a:p>
            <a:pPr lvl="1"/>
            <a:r>
              <a:rPr lang="en-US" dirty="0" smtClean="0"/>
              <a:t>Proliferation resistant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0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Corey Dolph, Research Assistant</a:t>
            </a:r>
          </a:p>
          <a:p>
            <a:r>
              <a:rPr lang="en-US" dirty="0" smtClean="0"/>
              <a:t>Email: </a:t>
            </a:r>
            <a:r>
              <a:rPr lang="en-US" u="sng" dirty="0" smtClean="0"/>
              <a:t>coreydolph@boisestate.edu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00249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 Operation 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4678956" y="1905000"/>
            <a:ext cx="4084044" cy="38354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FOCUSED ION BEAM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itchFamily="34" charset="0"/>
              <a:buChar char="•"/>
            </a:pPr>
            <a:r>
              <a:rPr lang="en-US" dirty="0" smtClean="0"/>
              <a:t>Operates like a SEM</a:t>
            </a:r>
          </a:p>
          <a:p>
            <a:pPr lvl="2">
              <a:buClr>
                <a:schemeClr val="accent2"/>
              </a:buClr>
            </a:pPr>
            <a:r>
              <a:rPr lang="en-US" dirty="0" smtClean="0"/>
              <a:t>Ga</a:t>
            </a:r>
            <a:r>
              <a:rPr lang="en-US" baseline="30000" dirty="0" smtClean="0"/>
              <a:t>+</a:t>
            </a:r>
            <a:r>
              <a:rPr lang="en-US" dirty="0" smtClean="0"/>
              <a:t> Ion Beam</a:t>
            </a:r>
          </a:p>
          <a:p>
            <a:pPr lvl="3">
              <a:buClr>
                <a:schemeClr val="accent2"/>
              </a:buClr>
            </a:pPr>
            <a:r>
              <a:rPr lang="en-US" dirty="0" smtClean="0"/>
              <a:t>Low melting point (85.6°F)</a:t>
            </a:r>
          </a:p>
          <a:p>
            <a:pPr lvl="3">
              <a:buClr>
                <a:schemeClr val="accent2"/>
              </a:buClr>
            </a:pPr>
            <a:r>
              <a:rPr lang="en-US" dirty="0" smtClean="0"/>
              <a:t>Fine probe size           (&lt; 10 nm)</a:t>
            </a:r>
          </a:p>
          <a:p>
            <a:pPr lvl="2">
              <a:buClr>
                <a:schemeClr val="accent2"/>
              </a:buClr>
            </a:pPr>
            <a:r>
              <a:rPr lang="en-US" dirty="0" smtClean="0"/>
              <a:t>Electron Beam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8895"/>
            <a:ext cx="3962400" cy="2039996"/>
          </a:xfrm>
        </p:spPr>
      </p:pic>
      <p:sp>
        <p:nvSpPr>
          <p:cNvPr id="6" name="TextBox 5"/>
          <p:cNvSpPr txBox="1"/>
          <p:nvPr/>
        </p:nvSpPr>
        <p:spPr>
          <a:xfrm>
            <a:off x="4132604" y="5029200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[18]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444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00412"/>
            <a:ext cx="3505200" cy="3214735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Electron beam platinum deposition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Rectangle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5.0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3.0 </a:t>
            </a:r>
            <a:r>
              <a:rPr lang="en-US" dirty="0" err="1" smtClean="0"/>
              <a:t>nA</a:t>
            </a: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z = 0.3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27" y="2500412"/>
            <a:ext cx="3492745" cy="3214735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Ion beam platinum deposition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Rectangle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30.0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0.5 </a:t>
            </a:r>
            <a:r>
              <a:rPr lang="en-US" dirty="0" err="1" smtClean="0"/>
              <a:t>nA</a:t>
            </a: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z = 4.0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8" y="2500412"/>
            <a:ext cx="3485243" cy="3214735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Trench Cut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Regular Cross Section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30.0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15.0 </a:t>
            </a:r>
            <a:r>
              <a:rPr lang="en-US" dirty="0" err="1" smtClean="0"/>
              <a:t>nA</a:t>
            </a: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z = 15.0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56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8" y="2502064"/>
            <a:ext cx="3485243" cy="321143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Trench Cut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Cleaning Cross Section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30.0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7.0 </a:t>
            </a:r>
            <a:r>
              <a:rPr lang="en-US" dirty="0" err="1" smtClean="0"/>
              <a:t>nA</a:t>
            </a: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z = 7.0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7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8" y="2502064"/>
            <a:ext cx="3481002" cy="321143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U cuts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Rectangle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30.0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5.0 </a:t>
            </a:r>
            <a:r>
              <a:rPr lang="en-US" dirty="0" err="1" smtClean="0"/>
              <a:t>nA</a:t>
            </a:r>
            <a:endParaRPr lang="en-US" dirty="0" smtClean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8" y="2504171"/>
            <a:ext cx="3481002" cy="3207215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Mount to grid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Pt welds using </a:t>
            </a:r>
            <a:r>
              <a:rPr lang="en-US" dirty="0" err="1" smtClean="0"/>
              <a:t>Omniprobe</a:t>
            </a: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30.0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50.0 </a:t>
            </a:r>
            <a:r>
              <a:rPr lang="en-US" dirty="0" err="1" smtClean="0"/>
              <a:t>pA</a:t>
            </a:r>
            <a:endParaRPr lang="en-US" dirty="0" smtClean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8" y="2506283"/>
            <a:ext cx="3481002" cy="32029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Thinning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Cleaning Cross Section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30.0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3.0 </a:t>
            </a:r>
            <a:r>
              <a:rPr lang="en-US" dirty="0" err="1" smtClean="0"/>
              <a:t>nA</a:t>
            </a: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aseline="-8000" dirty="0" smtClean="0"/>
              <a:t>~ </a:t>
            </a:r>
            <a:r>
              <a:rPr lang="en-US" dirty="0" smtClean="0"/>
              <a:t>1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8" y="2506283"/>
            <a:ext cx="3481002" cy="32029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Thinning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Cleaning Cross Section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30.0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1.0 </a:t>
            </a:r>
            <a:r>
              <a:rPr lang="en-US" dirty="0" err="1" smtClean="0"/>
              <a:t>nA</a:t>
            </a: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aseline="-8000" dirty="0" smtClean="0"/>
              <a:t>~ </a:t>
            </a:r>
            <a:r>
              <a:rPr lang="en-US" dirty="0" smtClean="0"/>
              <a:t>500 nm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2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Oxide Dispersion Strengthened Steel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859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Characteristics required for increased efficiency:</a:t>
            </a:r>
          </a:p>
          <a:p>
            <a:endParaRPr lang="en-US" sz="2000" dirty="0" smtClean="0"/>
          </a:p>
          <a:p>
            <a:pPr lvl="1"/>
            <a:r>
              <a:rPr lang="en-US" dirty="0" smtClean="0"/>
              <a:t>Resistance to thermal and irradiation creep</a:t>
            </a:r>
          </a:p>
          <a:p>
            <a:pPr lvl="1"/>
            <a:r>
              <a:rPr lang="en-US" dirty="0" smtClean="0"/>
              <a:t>Adequate strength, ductility, and fatigue resistance</a:t>
            </a:r>
          </a:p>
          <a:p>
            <a:pPr lvl="1"/>
            <a:r>
              <a:rPr lang="en-US" dirty="0" smtClean="0"/>
              <a:t>Resistance to radiation damage</a:t>
            </a:r>
          </a:p>
          <a:p>
            <a:pPr lvl="1"/>
            <a:r>
              <a:rPr lang="en-US" dirty="0" smtClean="0"/>
              <a:t>Chemical 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8" y="2506283"/>
            <a:ext cx="3481002" cy="32029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Thinning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Cleaning Cross Section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30.0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0.3 </a:t>
            </a:r>
            <a:r>
              <a:rPr lang="en-US" dirty="0" err="1" smtClean="0"/>
              <a:t>nA</a:t>
            </a: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aseline="-8000" dirty="0" smtClean="0"/>
              <a:t>~ </a:t>
            </a:r>
            <a:r>
              <a:rPr lang="en-US" dirty="0" smtClean="0"/>
              <a:t>250 nm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5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8" y="2506283"/>
            <a:ext cx="3481002" cy="32029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Thinning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Cleaning Cross Section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30.0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0.1 </a:t>
            </a:r>
            <a:r>
              <a:rPr lang="en-US" dirty="0" err="1" smtClean="0"/>
              <a:t>nA</a:t>
            </a:r>
            <a:endParaRPr lang="en-US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aseline="-8000" dirty="0" smtClean="0"/>
              <a:t>~ </a:t>
            </a:r>
            <a:r>
              <a:rPr lang="en-US" dirty="0" smtClean="0"/>
              <a:t>100 nm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8" y="2506283"/>
            <a:ext cx="3481002" cy="32029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Final Thinning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Rectangle 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5.0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77.0 </a:t>
            </a:r>
            <a:r>
              <a:rPr lang="en-US" dirty="0" err="1" smtClean="0"/>
              <a:t>pA</a:t>
            </a:r>
            <a:endParaRPr lang="en-US" dirty="0" smtClean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91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8" y="2506283"/>
            <a:ext cx="3481002" cy="32029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290756"/>
            <a:ext cx="4038600" cy="38354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Final Thinning</a:t>
            </a:r>
          </a:p>
          <a:p>
            <a:endParaRPr lang="en-US" sz="1600" dirty="0" smtClean="0"/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Rectangle 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2.0 kV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48.0 </a:t>
            </a:r>
            <a:r>
              <a:rPr lang="en-US" dirty="0" err="1" smtClean="0"/>
              <a:t>pA</a:t>
            </a:r>
            <a:endParaRPr lang="en-US" dirty="0" smtClean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6553" y="1634432"/>
            <a:ext cx="4610894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TEM Sample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Plastic Zone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24"/>
          <a:stretch/>
        </p:blipFill>
        <p:spPr>
          <a:xfrm>
            <a:off x="571500" y="2286000"/>
            <a:ext cx="8001000" cy="2694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105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 nm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1200" y="5105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00 nm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6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Oxide Dispersion Strengthened Steel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6563"/>
            <a:ext cx="4724400" cy="63620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Ferritic Martensitic Steels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36" y="2971800"/>
            <a:ext cx="3576592" cy="289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58200" y="3853746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[2]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29959" r="32445" b="34969"/>
          <a:stretch/>
        </p:blipFill>
        <p:spPr>
          <a:xfrm>
            <a:off x="5159829" y="2266563"/>
            <a:ext cx="3597580" cy="1510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98" y="4084578"/>
            <a:ext cx="3500841" cy="19724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0209" y="5983280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[3]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6876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476176" y="1550601"/>
            <a:ext cx="6191647" cy="639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cap="none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Oxide Dispersion Strengthened Steel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6563"/>
            <a:ext cx="4724400" cy="63620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Ferritic Martensitic Steels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13"/>
          <a:stretch/>
        </p:blipFill>
        <p:spPr>
          <a:xfrm>
            <a:off x="1143000" y="2740352"/>
            <a:ext cx="3124200" cy="34519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58200" y="3853746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[2]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29959" r="32445" b="34969"/>
          <a:stretch/>
        </p:blipFill>
        <p:spPr>
          <a:xfrm>
            <a:off x="5159829" y="2266563"/>
            <a:ext cx="3597580" cy="1510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98" y="4084578"/>
            <a:ext cx="3500841" cy="19724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0209" y="5983280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[3]</a:t>
            </a:r>
            <a:endParaRPr 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4141781" y="5983280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[4]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301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oise State Theme">
      <a:dk1>
        <a:srgbClr val="191917"/>
      </a:dk1>
      <a:lt1>
        <a:sysClr val="window" lastClr="FFFFFF"/>
      </a:lt1>
      <a:dk2>
        <a:srgbClr val="09347A"/>
      </a:dk2>
      <a:lt2>
        <a:srgbClr val="F6F6F5"/>
      </a:lt2>
      <a:accent1>
        <a:srgbClr val="0169A4"/>
      </a:accent1>
      <a:accent2>
        <a:srgbClr val="F1632A"/>
      </a:accent2>
      <a:accent3>
        <a:srgbClr val="007DC3"/>
      </a:accent3>
      <a:accent4>
        <a:srgbClr val="8064A2"/>
      </a:accent4>
      <a:accent5>
        <a:srgbClr val="4BACC6"/>
      </a:accent5>
      <a:accent6>
        <a:srgbClr val="F79646"/>
      </a:accent6>
      <a:hlink>
        <a:srgbClr val="3399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E82199B-DC72-488A-95B8-89E8CD66E9DD}" vid="{A67F7EB3-B12E-4EFB-B5BD-71C286836255}"/>
    </a:ext>
  </a:extLst>
</a:theme>
</file>

<file path=ppt/theme/theme2.xml><?xml version="1.0" encoding="utf-8"?>
<a:theme xmlns:a="http://schemas.openxmlformats.org/drawingml/2006/main" name="1_blank">
  <a:themeElements>
    <a:clrScheme name="Boise State Theme">
      <a:dk1>
        <a:srgbClr val="191917"/>
      </a:dk1>
      <a:lt1>
        <a:sysClr val="window" lastClr="FFFFFF"/>
      </a:lt1>
      <a:dk2>
        <a:srgbClr val="09347A"/>
      </a:dk2>
      <a:lt2>
        <a:srgbClr val="F6F6F5"/>
      </a:lt2>
      <a:accent1>
        <a:srgbClr val="0169A4"/>
      </a:accent1>
      <a:accent2>
        <a:srgbClr val="F1632A"/>
      </a:accent2>
      <a:accent3>
        <a:srgbClr val="007DC3"/>
      </a:accent3>
      <a:accent4>
        <a:srgbClr val="8064A2"/>
      </a:accent4>
      <a:accent5>
        <a:srgbClr val="4BACC6"/>
      </a:accent5>
      <a:accent6>
        <a:srgbClr val="F79646"/>
      </a:accent6>
      <a:hlink>
        <a:srgbClr val="3399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E82199B-DC72-488A-95B8-89E8CD66E9DD}" vid="{4EF0FCDD-25EB-4093-B50D-713D10A174B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bsu template</Template>
  <TotalTime>1689</TotalTime>
  <Words>2376</Words>
  <Application>Microsoft Office PowerPoint</Application>
  <PresentationFormat>On-screen Show (4:3)</PresentationFormat>
  <Paragraphs>703</Paragraphs>
  <Slides>74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Cambria Math</vt:lpstr>
      <vt:lpstr>Courier New</vt:lpstr>
      <vt:lpstr>blank</vt:lpstr>
      <vt:lpstr>1_blank</vt:lpstr>
      <vt:lpstr>Effective Strain Hardening Coefficient for Irradiated 9Cr ODS Alloy by Nano-Indentation and TEM</vt:lpstr>
      <vt:lpstr>OBJECTIVE</vt:lpstr>
      <vt:lpstr>OVERVIEW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Experimental APPROACH</vt:lpstr>
      <vt:lpstr>Experimental APPROACH</vt:lpstr>
      <vt:lpstr>IRRADIATIONS</vt:lpstr>
      <vt:lpstr>IRRADIATIONS</vt:lpstr>
      <vt:lpstr>IRRADIATIONS</vt:lpstr>
      <vt:lpstr>Experimental APPROACH</vt:lpstr>
      <vt:lpstr>NANO-INDENTATION</vt:lpstr>
      <vt:lpstr>NANO-INDENTATION</vt:lpstr>
      <vt:lpstr>NANO-INDENTATION</vt:lpstr>
      <vt:lpstr>NANO-INDENTATION</vt:lpstr>
      <vt:lpstr>NANO-INDENTATION</vt:lpstr>
      <vt:lpstr>Experimental APPROACH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Experimental APPROACH</vt:lpstr>
      <vt:lpstr>TENSILE PROPERTIES</vt:lpstr>
      <vt:lpstr>TENSILE PROPERTIES</vt:lpstr>
      <vt:lpstr>TENSILE PROPERTIES</vt:lpstr>
      <vt:lpstr>TENSILE PROPERTIES</vt:lpstr>
      <vt:lpstr>TENSILE PROPERTIES</vt:lpstr>
      <vt:lpstr>TENSILE PROPERTIES</vt:lpstr>
      <vt:lpstr>TENSILE PROPERTIES</vt:lpstr>
      <vt:lpstr>TENSILE PROPERTIES</vt:lpstr>
      <vt:lpstr>TENSILE PROPERTIES</vt:lpstr>
      <vt:lpstr>TENSILE PROPERTIES</vt:lpstr>
      <vt:lpstr>TENSILE PROPERTIES</vt:lpstr>
      <vt:lpstr>TENSILE PROPERTIES</vt:lpstr>
      <vt:lpstr>TENSILE PROPERTIES</vt:lpstr>
      <vt:lpstr>TENSILE PROPERTIES</vt:lpstr>
      <vt:lpstr>CONCLUSIONS</vt:lpstr>
      <vt:lpstr>REFERENCES</vt:lpstr>
      <vt:lpstr>Thank You</vt:lpstr>
      <vt:lpstr>FIB Operation 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PLASTIC DEFORMATION</vt:lpstr>
      <vt:lpstr>Evolution of Plastic Zone</vt:lpstr>
    </vt:vector>
  </TitlesOfParts>
  <Company>Boise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Strain Hardening Coefficient for Irradiated 9Cr ODS Alloy by Nano-Indentation and TEM</dc:title>
  <dc:creator>Corey Dolph</dc:creator>
  <cp:lastModifiedBy>Corey Dolph</cp:lastModifiedBy>
  <cp:revision>158</cp:revision>
  <dcterms:created xsi:type="dcterms:W3CDTF">2015-08-04T16:40:29Z</dcterms:created>
  <dcterms:modified xsi:type="dcterms:W3CDTF">2015-08-11T18:15:15Z</dcterms:modified>
</cp:coreProperties>
</file>